
<file path=[Content_Types].xml><?xml version="1.0" encoding="utf-8"?>
<Types xmlns="http://schemas.openxmlformats.org/package/2006/content-types">
  <Default ContentType="application/xml" Extension="xml"/>
  <Default ContentType="image/jpeg" Extension="jpeg"/>
  <Default ContentType="image/tif" Extension="tif"/>
  <Default ContentType="application/vnd.openxmlformats-officedocument.presentationml.printerSettings" Extension="bin"/>
  <Default ContentType="image/png" Extension="png"/>
  <Default ContentType="application/vnd.openxmlformats-package.relationships+xml" Extension="rels"/>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7" r:id="rId3"/>
    <p:sldId id="275" r:id="rId4"/>
    <p:sldId id="265" r:id="rId5"/>
    <p:sldId id="266" r:id="rId6"/>
    <p:sldId id="277" r:id="rId7"/>
    <p:sldId id="276" r:id="rId8"/>
    <p:sldId id="278" r:id="rId9"/>
    <p:sldId id="279" r:id="rId10"/>
    <p:sldId id="280" r:id="rId11"/>
    <p:sldId id="281" r:id="rId12"/>
    <p:sldId id="282" r:id="rId13"/>
    <p:sldId id="283" r:id="rId14"/>
    <p:sldId id="284" r:id="rId15"/>
    <p:sldId id="294" r:id="rId16"/>
    <p:sldId id="295" r:id="rId17"/>
    <p:sldId id="285" r:id="rId18"/>
    <p:sldId id="286" r:id="rId19"/>
    <p:sldId id="287" r:id="rId20"/>
    <p:sldId id="288" r:id="rId21"/>
    <p:sldId id="289" r:id="rId22"/>
    <p:sldId id="290" r:id="rId23"/>
    <p:sldId id="291" r:id="rId24"/>
    <p:sldId id="292" r:id="rId25"/>
    <p:sldId id="293" r:id="rId26"/>
    <p:sldId id="268" r:id="rId27"/>
    <p:sldId id="269" r:id="rId28"/>
    <p:sldId id="270" r:id="rId29"/>
    <p:sldId id="271" r:id="rId30"/>
    <p:sldId id="272" r:id="rId31"/>
    <p:sldId id="273" r:id="rId32"/>
    <p:sldId id="274" r:id="rId33"/>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66E0173-DCBB-D147-AB5D-D887365E2E01}">
          <p14:sldIdLst>
            <p14:sldId id="264"/>
            <p14:sldId id="257"/>
            <p14:sldId id="275"/>
            <p14:sldId id="265"/>
            <p14:sldId id="266"/>
            <p14:sldId id="277"/>
            <p14:sldId id="276"/>
            <p14:sldId id="278"/>
            <p14:sldId id="279"/>
            <p14:sldId id="280"/>
            <p14:sldId id="281"/>
            <p14:sldId id="282"/>
            <p14:sldId id="283"/>
            <p14:sldId id="284"/>
            <p14:sldId id="294"/>
            <p14:sldId id="295"/>
            <p14:sldId id="285"/>
            <p14:sldId id="286"/>
            <p14:sldId id="287"/>
            <p14:sldId id="288"/>
            <p14:sldId id="289"/>
            <p14:sldId id="290"/>
            <p14:sldId id="291"/>
            <p14:sldId id="292"/>
            <p14:sldId id="293"/>
            <p14:sldId id="268"/>
            <p14:sldId id="269"/>
            <p14:sldId id="270"/>
            <p14:sldId id="271"/>
            <p14:sldId id="272"/>
            <p14:sldId id="273"/>
            <p14:sldId id="274"/>
          </p14:sldIdLst>
        </p14:section>
        <p14:section name="Abschnitt ohne Titel" id="{EE7C19A2-1EFB-C745-87E3-3C62EAE30A8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716" autoAdjust="0"/>
  </p:normalViewPr>
  <p:slideViewPr>
    <p:cSldViewPr snapToGrid="0" snapToObjects="1">
      <p:cViewPr varScale="1">
        <p:scale>
          <a:sx n="73" d="100"/>
          <a:sy n="73" d="100"/>
        </p:scale>
        <p:origin x="-904" y="-112"/>
      </p:cViewPr>
      <p:guideLst>
        <p:guide orient="horz" pos="2160"/>
        <p:guide pos="2880"/>
      </p:guideLst>
    </p:cSldViewPr>
  </p:slideViewPr>
  <p:outlineViewPr>
    <p:cViewPr>
      <p:scale>
        <a:sx n="33" d="100"/>
        <a:sy n="33" d="100"/>
      </p:scale>
      <p:origin x="0" y="13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F8DFEC-BFE7-1F44-A809-6F1714066C64}" type="doc">
      <dgm:prSet loTypeId="urn:microsoft.com/office/officeart/2005/8/layout/hList1" loCatId="" qsTypeId="urn:microsoft.com/office/officeart/2005/8/quickstyle/simple4" qsCatId="simple" csTypeId="urn:microsoft.com/office/officeart/2005/8/colors/colorful3" csCatId="colorful" phldr="1"/>
      <dgm:spPr/>
      <dgm:t>
        <a:bodyPr/>
        <a:lstStyle/>
        <a:p>
          <a:endParaRPr lang="fr-FR"/>
        </a:p>
      </dgm:t>
    </dgm:pt>
    <dgm:pt modelId="{D0CBDA5F-067C-A54C-9CF3-F9C9DDCEA767}">
      <dgm:prSet/>
      <dgm:spPr/>
      <dgm:t>
        <a:bodyPr/>
        <a:lstStyle/>
        <a:p>
          <a:pPr rtl="0"/>
          <a:r>
            <a:rPr lang="en-US" b="1" i="1" dirty="0" smtClean="0">
              <a:solidFill>
                <a:schemeClr val="tx1"/>
              </a:solidFill>
              <a:latin typeface="Helvetica Neue"/>
              <a:cs typeface="Helvetica Neue"/>
            </a:rPr>
            <a:t>Public actors </a:t>
          </a:r>
          <a:endParaRPr lang="en-US" dirty="0">
            <a:solidFill>
              <a:schemeClr val="tx1"/>
            </a:solidFill>
            <a:latin typeface="Helvetica Neue"/>
            <a:cs typeface="Helvetica Neue"/>
          </a:endParaRPr>
        </a:p>
      </dgm:t>
    </dgm:pt>
    <dgm:pt modelId="{A1F15315-6C01-BF4E-A028-8813A849F426}" type="parTrans" cxnId="{FD419B70-F48B-C247-8F83-F03C5A93A206}">
      <dgm:prSet/>
      <dgm:spPr/>
      <dgm:t>
        <a:bodyPr/>
        <a:lstStyle/>
        <a:p>
          <a:endParaRPr lang="fr-FR">
            <a:solidFill>
              <a:schemeClr val="tx1"/>
            </a:solidFill>
            <a:latin typeface="Helvetica Neue"/>
            <a:cs typeface="Helvetica Neue"/>
          </a:endParaRPr>
        </a:p>
      </dgm:t>
    </dgm:pt>
    <dgm:pt modelId="{070DEEA7-A7D6-8A4F-887A-36BA218E4EDD}" type="sibTrans" cxnId="{FD419B70-F48B-C247-8F83-F03C5A93A206}">
      <dgm:prSet/>
      <dgm:spPr/>
      <dgm:t>
        <a:bodyPr/>
        <a:lstStyle/>
        <a:p>
          <a:endParaRPr lang="fr-FR">
            <a:solidFill>
              <a:schemeClr val="tx1"/>
            </a:solidFill>
            <a:latin typeface="Helvetica Neue"/>
            <a:cs typeface="Helvetica Neue"/>
          </a:endParaRPr>
        </a:p>
      </dgm:t>
    </dgm:pt>
    <dgm:pt modelId="{7F36A384-65B2-E143-9166-20EB34588C16}">
      <dgm:prSet/>
      <dgm:spPr/>
      <dgm:t>
        <a:bodyPr/>
        <a:lstStyle/>
        <a:p>
          <a:pPr rtl="0"/>
          <a:r>
            <a:rPr lang="en-US" dirty="0" smtClean="0">
              <a:solidFill>
                <a:schemeClr val="tx1"/>
              </a:solidFill>
              <a:latin typeface="Helvetica Neue"/>
              <a:cs typeface="Helvetica Neue"/>
            </a:rPr>
            <a:t>Central government, Ministries (Health, Environment, Local Government, Finance, Public Works) </a:t>
          </a:r>
          <a:endParaRPr lang="en-US" dirty="0">
            <a:solidFill>
              <a:schemeClr val="tx1"/>
            </a:solidFill>
            <a:latin typeface="Helvetica Neue"/>
            <a:cs typeface="Helvetica Neue"/>
          </a:endParaRPr>
        </a:p>
      </dgm:t>
    </dgm:pt>
    <dgm:pt modelId="{867716B1-236F-1647-8C00-30D9C47C111F}" type="parTrans" cxnId="{8A75B8E1-FCFB-6145-95C5-F160FE43A37F}">
      <dgm:prSet/>
      <dgm:spPr/>
      <dgm:t>
        <a:bodyPr/>
        <a:lstStyle/>
        <a:p>
          <a:endParaRPr lang="fr-FR">
            <a:solidFill>
              <a:schemeClr val="tx1"/>
            </a:solidFill>
            <a:latin typeface="Helvetica Neue"/>
            <a:cs typeface="Helvetica Neue"/>
          </a:endParaRPr>
        </a:p>
      </dgm:t>
    </dgm:pt>
    <dgm:pt modelId="{1D6E08BB-D963-5841-80C3-8EC4681CCE76}" type="sibTrans" cxnId="{8A75B8E1-FCFB-6145-95C5-F160FE43A37F}">
      <dgm:prSet/>
      <dgm:spPr/>
      <dgm:t>
        <a:bodyPr/>
        <a:lstStyle/>
        <a:p>
          <a:endParaRPr lang="fr-FR">
            <a:solidFill>
              <a:schemeClr val="tx1"/>
            </a:solidFill>
            <a:latin typeface="Helvetica Neue"/>
            <a:cs typeface="Helvetica Neue"/>
          </a:endParaRPr>
        </a:p>
      </dgm:t>
    </dgm:pt>
    <dgm:pt modelId="{75DE815E-E8FA-7541-86E9-D91E2D84C1DA}">
      <dgm:prSet/>
      <dgm:spPr/>
      <dgm:t>
        <a:bodyPr/>
        <a:lstStyle/>
        <a:p>
          <a:pPr rtl="0"/>
          <a:r>
            <a:rPr lang="en-US" dirty="0" smtClean="0">
              <a:solidFill>
                <a:schemeClr val="tx1"/>
              </a:solidFill>
              <a:latin typeface="Helvetica Neue"/>
              <a:cs typeface="Helvetica Neue"/>
            </a:rPr>
            <a:t>Local Governments </a:t>
          </a:r>
          <a:endParaRPr lang="en-US" dirty="0">
            <a:solidFill>
              <a:schemeClr val="tx1"/>
            </a:solidFill>
            <a:latin typeface="Helvetica Neue"/>
            <a:cs typeface="Helvetica Neue"/>
          </a:endParaRPr>
        </a:p>
      </dgm:t>
    </dgm:pt>
    <dgm:pt modelId="{90680958-0673-F54C-83CE-D2E2C9947B4C}" type="parTrans" cxnId="{AA9FAE49-694A-1348-8EDE-A689D7300BBD}">
      <dgm:prSet/>
      <dgm:spPr/>
      <dgm:t>
        <a:bodyPr/>
        <a:lstStyle/>
        <a:p>
          <a:endParaRPr lang="fr-FR">
            <a:solidFill>
              <a:schemeClr val="tx1"/>
            </a:solidFill>
            <a:latin typeface="Helvetica Neue"/>
            <a:cs typeface="Helvetica Neue"/>
          </a:endParaRPr>
        </a:p>
      </dgm:t>
    </dgm:pt>
    <dgm:pt modelId="{98D74613-D338-9D43-9A77-4B4A4992ADE8}" type="sibTrans" cxnId="{AA9FAE49-694A-1348-8EDE-A689D7300BBD}">
      <dgm:prSet/>
      <dgm:spPr/>
      <dgm:t>
        <a:bodyPr/>
        <a:lstStyle/>
        <a:p>
          <a:endParaRPr lang="fr-FR">
            <a:solidFill>
              <a:schemeClr val="tx1"/>
            </a:solidFill>
            <a:latin typeface="Helvetica Neue"/>
            <a:cs typeface="Helvetica Neue"/>
          </a:endParaRPr>
        </a:p>
      </dgm:t>
    </dgm:pt>
    <dgm:pt modelId="{CACFC393-A44A-6A44-A031-D3541671434D}">
      <dgm:prSet/>
      <dgm:spPr/>
      <dgm:t>
        <a:bodyPr/>
        <a:lstStyle/>
        <a:p>
          <a:pPr rtl="0"/>
          <a:r>
            <a:rPr lang="en-US" smtClean="0">
              <a:solidFill>
                <a:schemeClr val="tx1"/>
              </a:solidFill>
              <a:latin typeface="Helvetica Neue"/>
              <a:cs typeface="Helvetica Neue"/>
            </a:rPr>
            <a:t>Utilities </a:t>
          </a:r>
          <a:endParaRPr lang="en-US">
            <a:solidFill>
              <a:schemeClr val="tx1"/>
            </a:solidFill>
            <a:latin typeface="Helvetica Neue"/>
            <a:cs typeface="Helvetica Neue"/>
          </a:endParaRPr>
        </a:p>
      </dgm:t>
    </dgm:pt>
    <dgm:pt modelId="{A265866C-BE95-544D-880C-C4634A00733C}" type="parTrans" cxnId="{1F9FE06A-EEE9-614E-8838-9F2A5E7E8DC6}">
      <dgm:prSet/>
      <dgm:spPr/>
      <dgm:t>
        <a:bodyPr/>
        <a:lstStyle/>
        <a:p>
          <a:endParaRPr lang="fr-FR">
            <a:solidFill>
              <a:schemeClr val="tx1"/>
            </a:solidFill>
            <a:latin typeface="Helvetica Neue"/>
            <a:cs typeface="Helvetica Neue"/>
          </a:endParaRPr>
        </a:p>
      </dgm:t>
    </dgm:pt>
    <dgm:pt modelId="{03239225-B73F-5C4D-84A9-645348BFDEB8}" type="sibTrans" cxnId="{1F9FE06A-EEE9-614E-8838-9F2A5E7E8DC6}">
      <dgm:prSet/>
      <dgm:spPr/>
      <dgm:t>
        <a:bodyPr/>
        <a:lstStyle/>
        <a:p>
          <a:endParaRPr lang="fr-FR">
            <a:solidFill>
              <a:schemeClr val="tx1"/>
            </a:solidFill>
            <a:latin typeface="Helvetica Neue"/>
            <a:cs typeface="Helvetica Neue"/>
          </a:endParaRPr>
        </a:p>
      </dgm:t>
    </dgm:pt>
    <dgm:pt modelId="{C7EF7CD0-C840-F643-9FBF-341C15A60665}">
      <dgm:prSet/>
      <dgm:spPr/>
      <dgm:t>
        <a:bodyPr/>
        <a:lstStyle/>
        <a:p>
          <a:pPr rtl="0"/>
          <a:r>
            <a:rPr lang="en-US" b="1" i="1" smtClean="0">
              <a:solidFill>
                <a:schemeClr val="tx1"/>
              </a:solidFill>
              <a:latin typeface="Helvetica Neue"/>
              <a:cs typeface="Helvetica Neue"/>
            </a:rPr>
            <a:t>Private actors </a:t>
          </a:r>
          <a:endParaRPr lang="en-US">
            <a:solidFill>
              <a:schemeClr val="tx1"/>
            </a:solidFill>
            <a:latin typeface="Helvetica Neue"/>
            <a:cs typeface="Helvetica Neue"/>
          </a:endParaRPr>
        </a:p>
      </dgm:t>
    </dgm:pt>
    <dgm:pt modelId="{18E236B4-C821-5C44-AC96-440AB9DAC87A}" type="parTrans" cxnId="{CA72C815-D470-094E-80FB-DA162DA53AE4}">
      <dgm:prSet/>
      <dgm:spPr/>
      <dgm:t>
        <a:bodyPr/>
        <a:lstStyle/>
        <a:p>
          <a:endParaRPr lang="fr-FR">
            <a:solidFill>
              <a:schemeClr val="tx1"/>
            </a:solidFill>
            <a:latin typeface="Helvetica Neue"/>
            <a:cs typeface="Helvetica Neue"/>
          </a:endParaRPr>
        </a:p>
      </dgm:t>
    </dgm:pt>
    <dgm:pt modelId="{64BC19C8-24AE-A54B-9700-4B81277B14CB}" type="sibTrans" cxnId="{CA72C815-D470-094E-80FB-DA162DA53AE4}">
      <dgm:prSet/>
      <dgm:spPr/>
      <dgm:t>
        <a:bodyPr/>
        <a:lstStyle/>
        <a:p>
          <a:endParaRPr lang="fr-FR">
            <a:solidFill>
              <a:schemeClr val="tx1"/>
            </a:solidFill>
            <a:latin typeface="Helvetica Neue"/>
            <a:cs typeface="Helvetica Neue"/>
          </a:endParaRPr>
        </a:p>
      </dgm:t>
    </dgm:pt>
    <dgm:pt modelId="{F5A834B8-1430-9D42-8BC3-2828A7A1D45E}">
      <dgm:prSet/>
      <dgm:spPr/>
      <dgm:t>
        <a:bodyPr/>
        <a:lstStyle/>
        <a:p>
          <a:pPr rtl="0"/>
          <a:r>
            <a:rPr lang="en-US" smtClean="0">
              <a:solidFill>
                <a:schemeClr val="tx1"/>
              </a:solidFill>
              <a:latin typeface="Helvetica Neue"/>
              <a:cs typeface="Helvetica Neue"/>
            </a:rPr>
            <a:t>Designers </a:t>
          </a:r>
          <a:endParaRPr lang="en-US">
            <a:solidFill>
              <a:schemeClr val="tx1"/>
            </a:solidFill>
            <a:latin typeface="Helvetica Neue"/>
            <a:cs typeface="Helvetica Neue"/>
          </a:endParaRPr>
        </a:p>
      </dgm:t>
    </dgm:pt>
    <dgm:pt modelId="{6E02AA86-3657-FC48-9BE7-16B8CEF3E089}" type="parTrans" cxnId="{8C83F5C8-C58A-8E48-94FD-CFEBC7B209A6}">
      <dgm:prSet/>
      <dgm:spPr/>
      <dgm:t>
        <a:bodyPr/>
        <a:lstStyle/>
        <a:p>
          <a:endParaRPr lang="fr-FR">
            <a:solidFill>
              <a:schemeClr val="tx1"/>
            </a:solidFill>
            <a:latin typeface="Helvetica Neue"/>
            <a:cs typeface="Helvetica Neue"/>
          </a:endParaRPr>
        </a:p>
      </dgm:t>
    </dgm:pt>
    <dgm:pt modelId="{6E000654-185C-3C4B-BF7A-FD4A54224014}" type="sibTrans" cxnId="{8C83F5C8-C58A-8E48-94FD-CFEBC7B209A6}">
      <dgm:prSet/>
      <dgm:spPr/>
      <dgm:t>
        <a:bodyPr/>
        <a:lstStyle/>
        <a:p>
          <a:endParaRPr lang="fr-FR">
            <a:solidFill>
              <a:schemeClr val="tx1"/>
            </a:solidFill>
            <a:latin typeface="Helvetica Neue"/>
            <a:cs typeface="Helvetica Neue"/>
          </a:endParaRPr>
        </a:p>
      </dgm:t>
    </dgm:pt>
    <dgm:pt modelId="{06460100-7E91-C346-98DD-817831601701}">
      <dgm:prSet/>
      <dgm:spPr/>
      <dgm:t>
        <a:bodyPr/>
        <a:lstStyle/>
        <a:p>
          <a:pPr rtl="0"/>
          <a:r>
            <a:rPr lang="en-US" smtClean="0">
              <a:solidFill>
                <a:schemeClr val="tx1"/>
              </a:solidFill>
              <a:latin typeface="Helvetica Neue"/>
              <a:cs typeface="Helvetica Neue"/>
            </a:rPr>
            <a:t>Construction companies </a:t>
          </a:r>
          <a:endParaRPr lang="en-US">
            <a:solidFill>
              <a:schemeClr val="tx1"/>
            </a:solidFill>
            <a:latin typeface="Helvetica Neue"/>
            <a:cs typeface="Helvetica Neue"/>
          </a:endParaRPr>
        </a:p>
      </dgm:t>
    </dgm:pt>
    <dgm:pt modelId="{CA3C7228-0DEE-6A4C-96E2-8A6AEC74A959}" type="parTrans" cxnId="{5925C63D-8FF9-274E-875A-AEBA610DD8B1}">
      <dgm:prSet/>
      <dgm:spPr/>
      <dgm:t>
        <a:bodyPr/>
        <a:lstStyle/>
        <a:p>
          <a:endParaRPr lang="fr-FR">
            <a:solidFill>
              <a:schemeClr val="tx1"/>
            </a:solidFill>
            <a:latin typeface="Helvetica Neue"/>
            <a:cs typeface="Helvetica Neue"/>
          </a:endParaRPr>
        </a:p>
      </dgm:t>
    </dgm:pt>
    <dgm:pt modelId="{C5F56475-1335-B249-89B3-058BCC26D1F8}" type="sibTrans" cxnId="{5925C63D-8FF9-274E-875A-AEBA610DD8B1}">
      <dgm:prSet/>
      <dgm:spPr/>
      <dgm:t>
        <a:bodyPr/>
        <a:lstStyle/>
        <a:p>
          <a:endParaRPr lang="fr-FR">
            <a:solidFill>
              <a:schemeClr val="tx1"/>
            </a:solidFill>
            <a:latin typeface="Helvetica Neue"/>
            <a:cs typeface="Helvetica Neue"/>
          </a:endParaRPr>
        </a:p>
      </dgm:t>
    </dgm:pt>
    <dgm:pt modelId="{F0217570-E0AD-2749-BEAC-EDC3795BBB95}">
      <dgm:prSet/>
      <dgm:spPr/>
      <dgm:t>
        <a:bodyPr/>
        <a:lstStyle/>
        <a:p>
          <a:pPr rtl="0"/>
          <a:r>
            <a:rPr lang="en-US" smtClean="0">
              <a:solidFill>
                <a:schemeClr val="tx1"/>
              </a:solidFill>
              <a:latin typeface="Helvetica Neue"/>
              <a:cs typeface="Helvetica Neue"/>
            </a:rPr>
            <a:t>Water &amp; sanitation companies</a:t>
          </a:r>
          <a:endParaRPr lang="en-US">
            <a:solidFill>
              <a:schemeClr val="tx1"/>
            </a:solidFill>
            <a:latin typeface="Helvetica Neue"/>
            <a:cs typeface="Helvetica Neue"/>
          </a:endParaRPr>
        </a:p>
      </dgm:t>
    </dgm:pt>
    <dgm:pt modelId="{C1AFE18D-0DE5-794B-9513-6EC2B6695AED}" type="parTrans" cxnId="{E31ECCB8-64D0-6840-B8CC-A1D60931CC2D}">
      <dgm:prSet/>
      <dgm:spPr/>
      <dgm:t>
        <a:bodyPr/>
        <a:lstStyle/>
        <a:p>
          <a:endParaRPr lang="fr-FR">
            <a:solidFill>
              <a:schemeClr val="tx1"/>
            </a:solidFill>
            <a:latin typeface="Helvetica Neue"/>
            <a:cs typeface="Helvetica Neue"/>
          </a:endParaRPr>
        </a:p>
      </dgm:t>
    </dgm:pt>
    <dgm:pt modelId="{96FDB1B4-DE10-2244-B44F-08CC21E71653}" type="sibTrans" cxnId="{E31ECCB8-64D0-6840-B8CC-A1D60931CC2D}">
      <dgm:prSet/>
      <dgm:spPr/>
      <dgm:t>
        <a:bodyPr/>
        <a:lstStyle/>
        <a:p>
          <a:endParaRPr lang="fr-FR">
            <a:solidFill>
              <a:schemeClr val="tx1"/>
            </a:solidFill>
            <a:latin typeface="Helvetica Neue"/>
            <a:cs typeface="Helvetica Neue"/>
          </a:endParaRPr>
        </a:p>
      </dgm:t>
    </dgm:pt>
    <dgm:pt modelId="{B5C9E8BF-5ACC-5D4B-900B-6C9729DA1740}">
      <dgm:prSet/>
      <dgm:spPr/>
      <dgm:t>
        <a:bodyPr/>
        <a:lstStyle/>
        <a:p>
          <a:pPr rtl="0"/>
          <a:r>
            <a:rPr lang="en-US" smtClean="0">
              <a:solidFill>
                <a:schemeClr val="tx1"/>
              </a:solidFill>
              <a:latin typeface="Helvetica Neue"/>
              <a:cs typeface="Helvetica Neue"/>
            </a:rPr>
            <a:t>Small scale providers (masons, truck emptier, ...)</a:t>
          </a:r>
          <a:endParaRPr lang="en-US">
            <a:solidFill>
              <a:schemeClr val="tx1"/>
            </a:solidFill>
            <a:latin typeface="Helvetica Neue"/>
            <a:cs typeface="Helvetica Neue"/>
          </a:endParaRPr>
        </a:p>
      </dgm:t>
    </dgm:pt>
    <dgm:pt modelId="{36114E14-0853-6D45-A4FF-A81E72512E34}" type="parTrans" cxnId="{8BBD50F1-3167-A249-A8E5-8E6D6D5D55D1}">
      <dgm:prSet/>
      <dgm:spPr/>
      <dgm:t>
        <a:bodyPr/>
        <a:lstStyle/>
        <a:p>
          <a:endParaRPr lang="fr-FR">
            <a:solidFill>
              <a:schemeClr val="tx1"/>
            </a:solidFill>
            <a:latin typeface="Helvetica Neue"/>
            <a:cs typeface="Helvetica Neue"/>
          </a:endParaRPr>
        </a:p>
      </dgm:t>
    </dgm:pt>
    <dgm:pt modelId="{A13944DD-4554-8B44-AD1D-560D8B1DEBC4}" type="sibTrans" cxnId="{8BBD50F1-3167-A249-A8E5-8E6D6D5D55D1}">
      <dgm:prSet/>
      <dgm:spPr/>
      <dgm:t>
        <a:bodyPr/>
        <a:lstStyle/>
        <a:p>
          <a:endParaRPr lang="fr-FR">
            <a:solidFill>
              <a:schemeClr val="tx1"/>
            </a:solidFill>
            <a:latin typeface="Helvetica Neue"/>
            <a:cs typeface="Helvetica Neue"/>
          </a:endParaRPr>
        </a:p>
      </dgm:t>
    </dgm:pt>
    <dgm:pt modelId="{4004898A-F560-2D43-8417-BA3F3C4099AE}">
      <dgm:prSet/>
      <dgm:spPr/>
      <dgm:t>
        <a:bodyPr/>
        <a:lstStyle/>
        <a:p>
          <a:pPr rtl="0"/>
          <a:r>
            <a:rPr lang="en-US" smtClean="0">
              <a:solidFill>
                <a:schemeClr val="tx1"/>
              </a:solidFill>
              <a:latin typeface="Helvetica Neue"/>
              <a:cs typeface="Helvetica Neue"/>
            </a:rPr>
            <a:t>Communication and advertising agencies and media </a:t>
          </a:r>
          <a:endParaRPr lang="en-US">
            <a:solidFill>
              <a:schemeClr val="tx1"/>
            </a:solidFill>
            <a:latin typeface="Helvetica Neue"/>
            <a:cs typeface="Helvetica Neue"/>
          </a:endParaRPr>
        </a:p>
      </dgm:t>
    </dgm:pt>
    <dgm:pt modelId="{BC489358-5D37-2347-B870-1C00130C4109}" type="parTrans" cxnId="{A184411B-D796-6A4B-8F47-10C0B0023CFB}">
      <dgm:prSet/>
      <dgm:spPr/>
      <dgm:t>
        <a:bodyPr/>
        <a:lstStyle/>
        <a:p>
          <a:endParaRPr lang="fr-FR">
            <a:solidFill>
              <a:schemeClr val="tx1"/>
            </a:solidFill>
            <a:latin typeface="Helvetica Neue"/>
            <a:cs typeface="Helvetica Neue"/>
          </a:endParaRPr>
        </a:p>
      </dgm:t>
    </dgm:pt>
    <dgm:pt modelId="{A69EBBCF-769C-734B-A103-132C85EBF6FC}" type="sibTrans" cxnId="{A184411B-D796-6A4B-8F47-10C0B0023CFB}">
      <dgm:prSet/>
      <dgm:spPr/>
      <dgm:t>
        <a:bodyPr/>
        <a:lstStyle/>
        <a:p>
          <a:endParaRPr lang="fr-FR">
            <a:solidFill>
              <a:schemeClr val="tx1"/>
            </a:solidFill>
            <a:latin typeface="Helvetica Neue"/>
            <a:cs typeface="Helvetica Neue"/>
          </a:endParaRPr>
        </a:p>
      </dgm:t>
    </dgm:pt>
    <dgm:pt modelId="{0870102D-E1D5-0B42-ABAC-57DBDC96ABED}">
      <dgm:prSet/>
      <dgm:spPr/>
      <dgm:t>
        <a:bodyPr/>
        <a:lstStyle/>
        <a:p>
          <a:pPr rtl="0"/>
          <a:r>
            <a:rPr lang="en-US" b="1" i="1" smtClean="0">
              <a:solidFill>
                <a:schemeClr val="tx1"/>
              </a:solidFill>
              <a:latin typeface="Helvetica Neue"/>
              <a:cs typeface="Helvetica Neue"/>
            </a:rPr>
            <a:t>NGOs, community organizations </a:t>
          </a:r>
          <a:endParaRPr lang="en-US">
            <a:solidFill>
              <a:schemeClr val="tx1"/>
            </a:solidFill>
            <a:latin typeface="Helvetica Neue"/>
            <a:cs typeface="Helvetica Neue"/>
          </a:endParaRPr>
        </a:p>
      </dgm:t>
    </dgm:pt>
    <dgm:pt modelId="{01409905-EDF9-E94B-B579-5D491EA93752}" type="parTrans" cxnId="{C43D7A62-25DA-864D-A54E-C9915F4C56EC}">
      <dgm:prSet/>
      <dgm:spPr/>
      <dgm:t>
        <a:bodyPr/>
        <a:lstStyle/>
        <a:p>
          <a:endParaRPr lang="fr-FR">
            <a:solidFill>
              <a:schemeClr val="tx1"/>
            </a:solidFill>
            <a:latin typeface="Helvetica Neue"/>
            <a:cs typeface="Helvetica Neue"/>
          </a:endParaRPr>
        </a:p>
      </dgm:t>
    </dgm:pt>
    <dgm:pt modelId="{9870BEFC-E15F-F745-86A0-D2E5F9568828}" type="sibTrans" cxnId="{C43D7A62-25DA-864D-A54E-C9915F4C56EC}">
      <dgm:prSet/>
      <dgm:spPr/>
      <dgm:t>
        <a:bodyPr/>
        <a:lstStyle/>
        <a:p>
          <a:endParaRPr lang="fr-FR">
            <a:solidFill>
              <a:schemeClr val="tx1"/>
            </a:solidFill>
            <a:latin typeface="Helvetica Neue"/>
            <a:cs typeface="Helvetica Neue"/>
          </a:endParaRPr>
        </a:p>
      </dgm:t>
    </dgm:pt>
    <dgm:pt modelId="{F9775DEE-93E8-C141-A332-1A483F94D1D4}">
      <dgm:prSet/>
      <dgm:spPr/>
      <dgm:t>
        <a:bodyPr/>
        <a:lstStyle/>
        <a:p>
          <a:pPr rtl="0"/>
          <a:r>
            <a:rPr lang="en-US" i="1" smtClean="0">
              <a:solidFill>
                <a:schemeClr val="tx1"/>
              </a:solidFill>
              <a:latin typeface="Helvetica Neue"/>
              <a:cs typeface="Helvetica Neue"/>
            </a:rPr>
            <a:t>Hygiene promotion</a:t>
          </a:r>
          <a:endParaRPr lang="en-US">
            <a:solidFill>
              <a:schemeClr val="tx1"/>
            </a:solidFill>
            <a:latin typeface="Helvetica Neue"/>
            <a:cs typeface="Helvetica Neue"/>
          </a:endParaRPr>
        </a:p>
      </dgm:t>
    </dgm:pt>
    <dgm:pt modelId="{546320F1-EEE6-DD44-83A5-6B39A6C55198}" type="parTrans" cxnId="{B57A3911-ADDB-954F-AAFD-329CC90BFBD6}">
      <dgm:prSet/>
      <dgm:spPr/>
      <dgm:t>
        <a:bodyPr/>
        <a:lstStyle/>
        <a:p>
          <a:endParaRPr lang="fr-FR">
            <a:solidFill>
              <a:schemeClr val="tx1"/>
            </a:solidFill>
            <a:latin typeface="Helvetica Neue"/>
            <a:cs typeface="Helvetica Neue"/>
          </a:endParaRPr>
        </a:p>
      </dgm:t>
    </dgm:pt>
    <dgm:pt modelId="{220D4D15-3CAC-E84A-A422-0BF3B9AA9834}" type="sibTrans" cxnId="{B57A3911-ADDB-954F-AAFD-329CC90BFBD6}">
      <dgm:prSet/>
      <dgm:spPr/>
      <dgm:t>
        <a:bodyPr/>
        <a:lstStyle/>
        <a:p>
          <a:endParaRPr lang="fr-FR">
            <a:solidFill>
              <a:schemeClr val="tx1"/>
            </a:solidFill>
            <a:latin typeface="Helvetica Neue"/>
            <a:cs typeface="Helvetica Neue"/>
          </a:endParaRPr>
        </a:p>
      </dgm:t>
    </dgm:pt>
    <dgm:pt modelId="{3CBE9980-D3B4-FE45-93D2-0DFEDE303488}">
      <dgm:prSet/>
      <dgm:spPr/>
      <dgm:t>
        <a:bodyPr/>
        <a:lstStyle/>
        <a:p>
          <a:pPr rtl="0"/>
          <a:r>
            <a:rPr lang="en-US" i="1" smtClean="0">
              <a:solidFill>
                <a:schemeClr val="tx1"/>
              </a:solidFill>
              <a:latin typeface="Helvetica Neue"/>
              <a:cs typeface="Helvetica Neue"/>
            </a:rPr>
            <a:t>Costmers</a:t>
          </a:r>
          <a:endParaRPr lang="en-US">
            <a:solidFill>
              <a:schemeClr val="tx1"/>
            </a:solidFill>
            <a:latin typeface="Helvetica Neue"/>
            <a:cs typeface="Helvetica Neue"/>
          </a:endParaRPr>
        </a:p>
      </dgm:t>
    </dgm:pt>
    <dgm:pt modelId="{79EE7F92-EB3E-3244-A21A-0647919BA412}" type="parTrans" cxnId="{A9877050-20FC-FE4B-BDA2-49CC007F613C}">
      <dgm:prSet/>
      <dgm:spPr/>
      <dgm:t>
        <a:bodyPr/>
        <a:lstStyle/>
        <a:p>
          <a:endParaRPr lang="fr-FR">
            <a:solidFill>
              <a:schemeClr val="tx1"/>
            </a:solidFill>
            <a:latin typeface="Helvetica Neue"/>
            <a:cs typeface="Helvetica Neue"/>
          </a:endParaRPr>
        </a:p>
      </dgm:t>
    </dgm:pt>
    <dgm:pt modelId="{C836CD09-65EE-EB4B-BB81-56A5299A8E04}" type="sibTrans" cxnId="{A9877050-20FC-FE4B-BDA2-49CC007F613C}">
      <dgm:prSet/>
      <dgm:spPr/>
      <dgm:t>
        <a:bodyPr/>
        <a:lstStyle/>
        <a:p>
          <a:endParaRPr lang="fr-FR">
            <a:solidFill>
              <a:schemeClr val="tx1"/>
            </a:solidFill>
            <a:latin typeface="Helvetica Neue"/>
            <a:cs typeface="Helvetica Neue"/>
          </a:endParaRPr>
        </a:p>
      </dgm:t>
    </dgm:pt>
    <dgm:pt modelId="{625BD3AD-D241-694A-AE68-72D0290A9ABE}">
      <dgm:prSet/>
      <dgm:spPr/>
      <dgm:t>
        <a:bodyPr/>
        <a:lstStyle/>
        <a:p>
          <a:pPr rtl="0"/>
          <a:r>
            <a:rPr lang="en-US" i="1" smtClean="0">
              <a:solidFill>
                <a:schemeClr val="tx1"/>
              </a:solidFill>
              <a:latin typeface="Helvetica Neue"/>
              <a:cs typeface="Helvetica Neue"/>
            </a:rPr>
            <a:t>Etc..</a:t>
          </a:r>
          <a:endParaRPr lang="en-US">
            <a:solidFill>
              <a:schemeClr val="tx1"/>
            </a:solidFill>
            <a:latin typeface="Helvetica Neue"/>
            <a:cs typeface="Helvetica Neue"/>
          </a:endParaRPr>
        </a:p>
      </dgm:t>
    </dgm:pt>
    <dgm:pt modelId="{5524C019-4E0E-D14C-B7FA-1AE566FDA2C9}" type="parTrans" cxnId="{86610F41-AF57-6E46-B371-B0AE2A8C1544}">
      <dgm:prSet/>
      <dgm:spPr/>
      <dgm:t>
        <a:bodyPr/>
        <a:lstStyle/>
        <a:p>
          <a:endParaRPr lang="fr-FR">
            <a:solidFill>
              <a:schemeClr val="tx1"/>
            </a:solidFill>
            <a:latin typeface="Helvetica Neue"/>
            <a:cs typeface="Helvetica Neue"/>
          </a:endParaRPr>
        </a:p>
      </dgm:t>
    </dgm:pt>
    <dgm:pt modelId="{75D7A848-2029-D746-9F5B-290D792C2FF6}" type="sibTrans" cxnId="{86610F41-AF57-6E46-B371-B0AE2A8C1544}">
      <dgm:prSet/>
      <dgm:spPr/>
      <dgm:t>
        <a:bodyPr/>
        <a:lstStyle/>
        <a:p>
          <a:endParaRPr lang="fr-FR">
            <a:solidFill>
              <a:schemeClr val="tx1"/>
            </a:solidFill>
            <a:latin typeface="Helvetica Neue"/>
            <a:cs typeface="Helvetica Neue"/>
          </a:endParaRPr>
        </a:p>
      </dgm:t>
    </dgm:pt>
    <dgm:pt modelId="{2240EE1A-C3C9-8D46-8FAF-A6B751CCF718}" type="pres">
      <dgm:prSet presAssocID="{5DF8DFEC-BFE7-1F44-A809-6F1714066C64}" presName="Name0" presStyleCnt="0">
        <dgm:presLayoutVars>
          <dgm:dir/>
          <dgm:animLvl val="lvl"/>
          <dgm:resizeHandles val="exact"/>
        </dgm:presLayoutVars>
      </dgm:prSet>
      <dgm:spPr/>
      <dgm:t>
        <a:bodyPr/>
        <a:lstStyle/>
        <a:p>
          <a:endParaRPr lang="fr-FR"/>
        </a:p>
      </dgm:t>
    </dgm:pt>
    <dgm:pt modelId="{868192FD-8BB6-E044-96B5-5CC0B7A7E510}" type="pres">
      <dgm:prSet presAssocID="{D0CBDA5F-067C-A54C-9CF3-F9C9DDCEA767}" presName="composite" presStyleCnt="0"/>
      <dgm:spPr/>
    </dgm:pt>
    <dgm:pt modelId="{E1B67433-F30B-C246-9846-FD28E39073F8}" type="pres">
      <dgm:prSet presAssocID="{D0CBDA5F-067C-A54C-9CF3-F9C9DDCEA767}" presName="parTx" presStyleLbl="alignNode1" presStyleIdx="0" presStyleCnt="3">
        <dgm:presLayoutVars>
          <dgm:chMax val="0"/>
          <dgm:chPref val="0"/>
          <dgm:bulletEnabled val="1"/>
        </dgm:presLayoutVars>
      </dgm:prSet>
      <dgm:spPr/>
      <dgm:t>
        <a:bodyPr/>
        <a:lstStyle/>
        <a:p>
          <a:endParaRPr lang="fr-FR"/>
        </a:p>
      </dgm:t>
    </dgm:pt>
    <dgm:pt modelId="{73527564-239A-3B48-8F2B-687222B003AB}" type="pres">
      <dgm:prSet presAssocID="{D0CBDA5F-067C-A54C-9CF3-F9C9DDCEA767}" presName="desTx" presStyleLbl="alignAccFollowNode1" presStyleIdx="0" presStyleCnt="3">
        <dgm:presLayoutVars>
          <dgm:bulletEnabled val="1"/>
        </dgm:presLayoutVars>
      </dgm:prSet>
      <dgm:spPr/>
      <dgm:t>
        <a:bodyPr/>
        <a:lstStyle/>
        <a:p>
          <a:endParaRPr lang="fr-FR"/>
        </a:p>
      </dgm:t>
    </dgm:pt>
    <dgm:pt modelId="{2E2CA479-79C9-5D43-95B0-3B65B0442C13}" type="pres">
      <dgm:prSet presAssocID="{070DEEA7-A7D6-8A4F-887A-36BA218E4EDD}" presName="space" presStyleCnt="0"/>
      <dgm:spPr/>
    </dgm:pt>
    <dgm:pt modelId="{431F1424-FAD7-0242-BCF6-FA8E0D8E5AEA}" type="pres">
      <dgm:prSet presAssocID="{C7EF7CD0-C840-F643-9FBF-341C15A60665}" presName="composite" presStyleCnt="0"/>
      <dgm:spPr/>
    </dgm:pt>
    <dgm:pt modelId="{B926C88D-B64F-C94B-B12E-31C3A4F4EDC9}" type="pres">
      <dgm:prSet presAssocID="{C7EF7CD0-C840-F643-9FBF-341C15A60665}" presName="parTx" presStyleLbl="alignNode1" presStyleIdx="1" presStyleCnt="3">
        <dgm:presLayoutVars>
          <dgm:chMax val="0"/>
          <dgm:chPref val="0"/>
          <dgm:bulletEnabled val="1"/>
        </dgm:presLayoutVars>
      </dgm:prSet>
      <dgm:spPr/>
      <dgm:t>
        <a:bodyPr/>
        <a:lstStyle/>
        <a:p>
          <a:endParaRPr lang="fr-FR"/>
        </a:p>
      </dgm:t>
    </dgm:pt>
    <dgm:pt modelId="{82F2F0D3-5E65-CB47-B749-374313DFF65B}" type="pres">
      <dgm:prSet presAssocID="{C7EF7CD0-C840-F643-9FBF-341C15A60665}" presName="desTx" presStyleLbl="alignAccFollowNode1" presStyleIdx="1" presStyleCnt="3">
        <dgm:presLayoutVars>
          <dgm:bulletEnabled val="1"/>
        </dgm:presLayoutVars>
      </dgm:prSet>
      <dgm:spPr/>
      <dgm:t>
        <a:bodyPr/>
        <a:lstStyle/>
        <a:p>
          <a:endParaRPr lang="fr-FR"/>
        </a:p>
      </dgm:t>
    </dgm:pt>
    <dgm:pt modelId="{C29ADE95-58FC-9F4D-989C-AE6335402D2C}" type="pres">
      <dgm:prSet presAssocID="{64BC19C8-24AE-A54B-9700-4B81277B14CB}" presName="space" presStyleCnt="0"/>
      <dgm:spPr/>
    </dgm:pt>
    <dgm:pt modelId="{9A1D8C89-EC08-8140-A258-FB00583B973B}" type="pres">
      <dgm:prSet presAssocID="{0870102D-E1D5-0B42-ABAC-57DBDC96ABED}" presName="composite" presStyleCnt="0"/>
      <dgm:spPr/>
    </dgm:pt>
    <dgm:pt modelId="{599D164E-0C42-0D40-9B5B-3C3DB81BE64C}" type="pres">
      <dgm:prSet presAssocID="{0870102D-E1D5-0B42-ABAC-57DBDC96ABED}" presName="parTx" presStyleLbl="alignNode1" presStyleIdx="2" presStyleCnt="3">
        <dgm:presLayoutVars>
          <dgm:chMax val="0"/>
          <dgm:chPref val="0"/>
          <dgm:bulletEnabled val="1"/>
        </dgm:presLayoutVars>
      </dgm:prSet>
      <dgm:spPr/>
      <dgm:t>
        <a:bodyPr/>
        <a:lstStyle/>
        <a:p>
          <a:endParaRPr lang="fr-FR"/>
        </a:p>
      </dgm:t>
    </dgm:pt>
    <dgm:pt modelId="{A0C1E6A1-F8AE-2D45-8F4C-78D61133C24F}" type="pres">
      <dgm:prSet presAssocID="{0870102D-E1D5-0B42-ABAC-57DBDC96ABED}" presName="desTx" presStyleLbl="alignAccFollowNode1" presStyleIdx="2" presStyleCnt="3">
        <dgm:presLayoutVars>
          <dgm:bulletEnabled val="1"/>
        </dgm:presLayoutVars>
      </dgm:prSet>
      <dgm:spPr/>
      <dgm:t>
        <a:bodyPr/>
        <a:lstStyle/>
        <a:p>
          <a:endParaRPr lang="fr-FR"/>
        </a:p>
      </dgm:t>
    </dgm:pt>
  </dgm:ptLst>
  <dgm:cxnLst>
    <dgm:cxn modelId="{1F9FE06A-EEE9-614E-8838-9F2A5E7E8DC6}" srcId="{D0CBDA5F-067C-A54C-9CF3-F9C9DDCEA767}" destId="{CACFC393-A44A-6A44-A031-D3541671434D}" srcOrd="2" destOrd="0" parTransId="{A265866C-BE95-544D-880C-C4634A00733C}" sibTransId="{03239225-B73F-5C4D-84A9-645348BFDEB8}"/>
    <dgm:cxn modelId="{5925C63D-8FF9-274E-875A-AEBA610DD8B1}" srcId="{C7EF7CD0-C840-F643-9FBF-341C15A60665}" destId="{06460100-7E91-C346-98DD-817831601701}" srcOrd="1" destOrd="0" parTransId="{CA3C7228-0DEE-6A4C-96E2-8A6AEC74A959}" sibTransId="{C5F56475-1335-B249-89B3-058BCC26D1F8}"/>
    <dgm:cxn modelId="{CA72C815-D470-094E-80FB-DA162DA53AE4}" srcId="{5DF8DFEC-BFE7-1F44-A809-6F1714066C64}" destId="{C7EF7CD0-C840-F643-9FBF-341C15A60665}" srcOrd="1" destOrd="0" parTransId="{18E236B4-C821-5C44-AC96-440AB9DAC87A}" sibTransId="{64BC19C8-24AE-A54B-9700-4B81277B14CB}"/>
    <dgm:cxn modelId="{C55E899B-9A48-9D49-9821-5765DD8B030B}" type="presOf" srcId="{C7EF7CD0-C840-F643-9FBF-341C15A60665}" destId="{B926C88D-B64F-C94B-B12E-31C3A4F4EDC9}" srcOrd="0" destOrd="0" presId="urn:microsoft.com/office/officeart/2005/8/layout/hList1"/>
    <dgm:cxn modelId="{384C19D1-9C97-2D41-AB88-CDB3CEB3B705}" type="presOf" srcId="{5DF8DFEC-BFE7-1F44-A809-6F1714066C64}" destId="{2240EE1A-C3C9-8D46-8FAF-A6B751CCF718}" srcOrd="0" destOrd="0" presId="urn:microsoft.com/office/officeart/2005/8/layout/hList1"/>
    <dgm:cxn modelId="{E31ECCB8-64D0-6840-B8CC-A1D60931CC2D}" srcId="{C7EF7CD0-C840-F643-9FBF-341C15A60665}" destId="{F0217570-E0AD-2749-BEAC-EDC3795BBB95}" srcOrd="2" destOrd="0" parTransId="{C1AFE18D-0DE5-794B-9513-6EC2B6695AED}" sibTransId="{96FDB1B4-DE10-2244-B44F-08CC21E71653}"/>
    <dgm:cxn modelId="{CB9CB7DD-13F0-F941-BD22-B105426F1466}" type="presOf" srcId="{4004898A-F560-2D43-8417-BA3F3C4099AE}" destId="{82F2F0D3-5E65-CB47-B749-374313DFF65B}" srcOrd="0" destOrd="4" presId="urn:microsoft.com/office/officeart/2005/8/layout/hList1"/>
    <dgm:cxn modelId="{FD419B70-F48B-C247-8F83-F03C5A93A206}" srcId="{5DF8DFEC-BFE7-1F44-A809-6F1714066C64}" destId="{D0CBDA5F-067C-A54C-9CF3-F9C9DDCEA767}" srcOrd="0" destOrd="0" parTransId="{A1F15315-6C01-BF4E-A028-8813A849F426}" sibTransId="{070DEEA7-A7D6-8A4F-887A-36BA218E4EDD}"/>
    <dgm:cxn modelId="{16337A67-A890-8142-BDA1-8FE15E7C3845}" type="presOf" srcId="{0870102D-E1D5-0B42-ABAC-57DBDC96ABED}" destId="{599D164E-0C42-0D40-9B5B-3C3DB81BE64C}" srcOrd="0" destOrd="0" presId="urn:microsoft.com/office/officeart/2005/8/layout/hList1"/>
    <dgm:cxn modelId="{8C83F5C8-C58A-8E48-94FD-CFEBC7B209A6}" srcId="{C7EF7CD0-C840-F643-9FBF-341C15A60665}" destId="{F5A834B8-1430-9D42-8BC3-2828A7A1D45E}" srcOrd="0" destOrd="0" parTransId="{6E02AA86-3657-FC48-9BE7-16B8CEF3E089}" sibTransId="{6E000654-185C-3C4B-BF7A-FD4A54224014}"/>
    <dgm:cxn modelId="{B57A3911-ADDB-954F-AAFD-329CC90BFBD6}" srcId="{0870102D-E1D5-0B42-ABAC-57DBDC96ABED}" destId="{F9775DEE-93E8-C141-A332-1A483F94D1D4}" srcOrd="0" destOrd="0" parTransId="{546320F1-EEE6-DD44-83A5-6B39A6C55198}" sibTransId="{220D4D15-3CAC-E84A-A422-0BF3B9AA9834}"/>
    <dgm:cxn modelId="{4D1EF3B9-AB5D-6A41-8799-639E0D262D24}" type="presOf" srcId="{3CBE9980-D3B4-FE45-93D2-0DFEDE303488}" destId="{A0C1E6A1-F8AE-2D45-8F4C-78D61133C24F}" srcOrd="0" destOrd="1" presId="urn:microsoft.com/office/officeart/2005/8/layout/hList1"/>
    <dgm:cxn modelId="{D0001CEC-1DD6-6546-A597-F580E3D23E40}" type="presOf" srcId="{CACFC393-A44A-6A44-A031-D3541671434D}" destId="{73527564-239A-3B48-8F2B-687222B003AB}" srcOrd="0" destOrd="2" presId="urn:microsoft.com/office/officeart/2005/8/layout/hList1"/>
    <dgm:cxn modelId="{C9DB7F13-27E3-6340-BB93-452BDF9698C9}" type="presOf" srcId="{06460100-7E91-C346-98DD-817831601701}" destId="{82F2F0D3-5E65-CB47-B749-374313DFF65B}" srcOrd="0" destOrd="1" presId="urn:microsoft.com/office/officeart/2005/8/layout/hList1"/>
    <dgm:cxn modelId="{D469A881-1063-2240-9F3E-AB00BC56DC67}" type="presOf" srcId="{B5C9E8BF-5ACC-5D4B-900B-6C9729DA1740}" destId="{82F2F0D3-5E65-CB47-B749-374313DFF65B}" srcOrd="0" destOrd="3" presId="urn:microsoft.com/office/officeart/2005/8/layout/hList1"/>
    <dgm:cxn modelId="{A5B35F81-32E5-C54F-B15F-A2173EE4E002}" type="presOf" srcId="{F5A834B8-1430-9D42-8BC3-2828A7A1D45E}" destId="{82F2F0D3-5E65-CB47-B749-374313DFF65B}" srcOrd="0" destOrd="0" presId="urn:microsoft.com/office/officeart/2005/8/layout/hList1"/>
    <dgm:cxn modelId="{F65448FC-D3ED-164D-A7E2-392B35BA3B8E}" type="presOf" srcId="{7F36A384-65B2-E143-9166-20EB34588C16}" destId="{73527564-239A-3B48-8F2B-687222B003AB}" srcOrd="0" destOrd="0" presId="urn:microsoft.com/office/officeart/2005/8/layout/hList1"/>
    <dgm:cxn modelId="{8BBD50F1-3167-A249-A8E5-8E6D6D5D55D1}" srcId="{C7EF7CD0-C840-F643-9FBF-341C15A60665}" destId="{B5C9E8BF-5ACC-5D4B-900B-6C9729DA1740}" srcOrd="3" destOrd="0" parTransId="{36114E14-0853-6D45-A4FF-A81E72512E34}" sibTransId="{A13944DD-4554-8B44-AD1D-560D8B1DEBC4}"/>
    <dgm:cxn modelId="{2A205DCE-846F-B940-A71F-24A108695401}" type="presOf" srcId="{F0217570-E0AD-2749-BEAC-EDC3795BBB95}" destId="{82F2F0D3-5E65-CB47-B749-374313DFF65B}" srcOrd="0" destOrd="2" presId="urn:microsoft.com/office/officeart/2005/8/layout/hList1"/>
    <dgm:cxn modelId="{E5306B25-D64D-6147-9DD9-6F14F3C8DD03}" type="presOf" srcId="{D0CBDA5F-067C-A54C-9CF3-F9C9DDCEA767}" destId="{E1B67433-F30B-C246-9846-FD28E39073F8}" srcOrd="0" destOrd="0" presId="urn:microsoft.com/office/officeart/2005/8/layout/hList1"/>
    <dgm:cxn modelId="{A9877050-20FC-FE4B-BDA2-49CC007F613C}" srcId="{0870102D-E1D5-0B42-ABAC-57DBDC96ABED}" destId="{3CBE9980-D3B4-FE45-93D2-0DFEDE303488}" srcOrd="1" destOrd="0" parTransId="{79EE7F92-EB3E-3244-A21A-0647919BA412}" sibTransId="{C836CD09-65EE-EB4B-BB81-56A5299A8E04}"/>
    <dgm:cxn modelId="{AA9FAE49-694A-1348-8EDE-A689D7300BBD}" srcId="{D0CBDA5F-067C-A54C-9CF3-F9C9DDCEA767}" destId="{75DE815E-E8FA-7541-86E9-D91E2D84C1DA}" srcOrd="1" destOrd="0" parTransId="{90680958-0673-F54C-83CE-D2E2C9947B4C}" sibTransId="{98D74613-D338-9D43-9A77-4B4A4992ADE8}"/>
    <dgm:cxn modelId="{E38702C4-6264-2C4B-B1BA-1B593B47A4B9}" type="presOf" srcId="{75DE815E-E8FA-7541-86E9-D91E2D84C1DA}" destId="{73527564-239A-3B48-8F2B-687222B003AB}" srcOrd="0" destOrd="1" presId="urn:microsoft.com/office/officeart/2005/8/layout/hList1"/>
    <dgm:cxn modelId="{C43D7A62-25DA-864D-A54E-C9915F4C56EC}" srcId="{5DF8DFEC-BFE7-1F44-A809-6F1714066C64}" destId="{0870102D-E1D5-0B42-ABAC-57DBDC96ABED}" srcOrd="2" destOrd="0" parTransId="{01409905-EDF9-E94B-B579-5D491EA93752}" sibTransId="{9870BEFC-E15F-F745-86A0-D2E5F9568828}"/>
    <dgm:cxn modelId="{7D9B994C-FC9F-BE4E-AF93-962AD40C3DEE}" type="presOf" srcId="{625BD3AD-D241-694A-AE68-72D0290A9ABE}" destId="{A0C1E6A1-F8AE-2D45-8F4C-78D61133C24F}" srcOrd="0" destOrd="2" presId="urn:microsoft.com/office/officeart/2005/8/layout/hList1"/>
    <dgm:cxn modelId="{8A75B8E1-FCFB-6145-95C5-F160FE43A37F}" srcId="{D0CBDA5F-067C-A54C-9CF3-F9C9DDCEA767}" destId="{7F36A384-65B2-E143-9166-20EB34588C16}" srcOrd="0" destOrd="0" parTransId="{867716B1-236F-1647-8C00-30D9C47C111F}" sibTransId="{1D6E08BB-D963-5841-80C3-8EC4681CCE76}"/>
    <dgm:cxn modelId="{86610F41-AF57-6E46-B371-B0AE2A8C1544}" srcId="{0870102D-E1D5-0B42-ABAC-57DBDC96ABED}" destId="{625BD3AD-D241-694A-AE68-72D0290A9ABE}" srcOrd="2" destOrd="0" parTransId="{5524C019-4E0E-D14C-B7FA-1AE566FDA2C9}" sibTransId="{75D7A848-2029-D746-9F5B-290D792C2FF6}"/>
    <dgm:cxn modelId="{A184411B-D796-6A4B-8F47-10C0B0023CFB}" srcId="{C7EF7CD0-C840-F643-9FBF-341C15A60665}" destId="{4004898A-F560-2D43-8417-BA3F3C4099AE}" srcOrd="4" destOrd="0" parTransId="{BC489358-5D37-2347-B870-1C00130C4109}" sibTransId="{A69EBBCF-769C-734B-A103-132C85EBF6FC}"/>
    <dgm:cxn modelId="{5B91950E-55AD-9244-B590-1352656695B2}" type="presOf" srcId="{F9775DEE-93E8-C141-A332-1A483F94D1D4}" destId="{A0C1E6A1-F8AE-2D45-8F4C-78D61133C24F}" srcOrd="0" destOrd="0" presId="urn:microsoft.com/office/officeart/2005/8/layout/hList1"/>
    <dgm:cxn modelId="{67C77623-3817-2241-9857-46C55CAE0452}" type="presParOf" srcId="{2240EE1A-C3C9-8D46-8FAF-A6B751CCF718}" destId="{868192FD-8BB6-E044-96B5-5CC0B7A7E510}" srcOrd="0" destOrd="0" presId="urn:microsoft.com/office/officeart/2005/8/layout/hList1"/>
    <dgm:cxn modelId="{0A389AB6-C109-8C4C-ACB6-FD8BA720B6ED}" type="presParOf" srcId="{868192FD-8BB6-E044-96B5-5CC0B7A7E510}" destId="{E1B67433-F30B-C246-9846-FD28E39073F8}" srcOrd="0" destOrd="0" presId="urn:microsoft.com/office/officeart/2005/8/layout/hList1"/>
    <dgm:cxn modelId="{4730EE0E-E4E2-464B-AEEA-4E4B244B7D12}" type="presParOf" srcId="{868192FD-8BB6-E044-96B5-5CC0B7A7E510}" destId="{73527564-239A-3B48-8F2B-687222B003AB}" srcOrd="1" destOrd="0" presId="urn:microsoft.com/office/officeart/2005/8/layout/hList1"/>
    <dgm:cxn modelId="{154B036C-8EE3-FB4B-BD47-E7D8FCFC3E24}" type="presParOf" srcId="{2240EE1A-C3C9-8D46-8FAF-A6B751CCF718}" destId="{2E2CA479-79C9-5D43-95B0-3B65B0442C13}" srcOrd="1" destOrd="0" presId="urn:microsoft.com/office/officeart/2005/8/layout/hList1"/>
    <dgm:cxn modelId="{98C47AB0-6E16-8942-9621-94748E04F2EF}" type="presParOf" srcId="{2240EE1A-C3C9-8D46-8FAF-A6B751CCF718}" destId="{431F1424-FAD7-0242-BCF6-FA8E0D8E5AEA}" srcOrd="2" destOrd="0" presId="urn:microsoft.com/office/officeart/2005/8/layout/hList1"/>
    <dgm:cxn modelId="{50776C5E-EFF4-5D43-987E-C9873B8E0D2A}" type="presParOf" srcId="{431F1424-FAD7-0242-BCF6-FA8E0D8E5AEA}" destId="{B926C88D-B64F-C94B-B12E-31C3A4F4EDC9}" srcOrd="0" destOrd="0" presId="urn:microsoft.com/office/officeart/2005/8/layout/hList1"/>
    <dgm:cxn modelId="{9ECE4F5B-4196-4547-8515-C2AF38E13992}" type="presParOf" srcId="{431F1424-FAD7-0242-BCF6-FA8E0D8E5AEA}" destId="{82F2F0D3-5E65-CB47-B749-374313DFF65B}" srcOrd="1" destOrd="0" presId="urn:microsoft.com/office/officeart/2005/8/layout/hList1"/>
    <dgm:cxn modelId="{95F5561E-EC55-9549-A88B-6EF7857D8DB7}" type="presParOf" srcId="{2240EE1A-C3C9-8D46-8FAF-A6B751CCF718}" destId="{C29ADE95-58FC-9F4D-989C-AE6335402D2C}" srcOrd="3" destOrd="0" presId="urn:microsoft.com/office/officeart/2005/8/layout/hList1"/>
    <dgm:cxn modelId="{5B8B9A88-23A6-B648-AE13-0ED354EFCCA8}" type="presParOf" srcId="{2240EE1A-C3C9-8D46-8FAF-A6B751CCF718}" destId="{9A1D8C89-EC08-8140-A258-FB00583B973B}" srcOrd="4" destOrd="0" presId="urn:microsoft.com/office/officeart/2005/8/layout/hList1"/>
    <dgm:cxn modelId="{90C86F95-59AA-CA4F-AD40-127579789B1D}" type="presParOf" srcId="{9A1D8C89-EC08-8140-A258-FB00583B973B}" destId="{599D164E-0C42-0D40-9B5B-3C3DB81BE64C}" srcOrd="0" destOrd="0" presId="urn:microsoft.com/office/officeart/2005/8/layout/hList1"/>
    <dgm:cxn modelId="{F8FCB16D-44C0-6A48-8041-99FE30F042F3}" type="presParOf" srcId="{9A1D8C89-EC08-8140-A258-FB00583B973B}" destId="{A0C1E6A1-F8AE-2D45-8F4C-78D61133C24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05C05-2761-A64E-A7FA-EA645D1613E2}" type="doc">
      <dgm:prSet loTypeId="urn:microsoft.com/office/officeart/2005/8/layout/cycle7" loCatId="" qsTypeId="urn:microsoft.com/office/officeart/2005/8/quickstyle/simple4" qsCatId="simple" csTypeId="urn:microsoft.com/office/officeart/2005/8/colors/colorful1" csCatId="colorful" phldr="1"/>
      <dgm:spPr/>
      <dgm:t>
        <a:bodyPr/>
        <a:lstStyle/>
        <a:p>
          <a:endParaRPr lang="fr-FR"/>
        </a:p>
      </dgm:t>
    </dgm:pt>
    <dgm:pt modelId="{44074816-EB2D-4A4C-9BCD-F20BA7F12385}">
      <dgm:prSet phldrT="[Texte]" custT="1"/>
      <dgm:spPr/>
      <dgm:t>
        <a:bodyPr/>
        <a:lstStyle/>
        <a:p>
          <a:pPr algn="ctr"/>
          <a:r>
            <a:rPr lang="en-US" sz="1800" b="1" noProof="0" smtClean="0">
              <a:solidFill>
                <a:srgbClr val="000000"/>
              </a:solidFill>
            </a:rPr>
            <a:t>Service Provider</a:t>
          </a:r>
          <a:endParaRPr lang="en-US" sz="1800" b="1" noProof="0">
            <a:solidFill>
              <a:srgbClr val="000000"/>
            </a:solidFill>
          </a:endParaRPr>
        </a:p>
      </dgm:t>
    </dgm:pt>
    <dgm:pt modelId="{DFC06ED8-0313-E349-96AF-C686CA11CE41}" type="parTrans" cxnId="{597364F5-9776-B344-B09D-DAAAAAD16016}">
      <dgm:prSet/>
      <dgm:spPr/>
      <dgm:t>
        <a:bodyPr/>
        <a:lstStyle/>
        <a:p>
          <a:pPr algn="ctr"/>
          <a:endParaRPr lang="en-US" sz="1800" noProof="0">
            <a:solidFill>
              <a:srgbClr val="000000"/>
            </a:solidFill>
          </a:endParaRPr>
        </a:p>
      </dgm:t>
    </dgm:pt>
    <dgm:pt modelId="{6D9B4707-D4DC-9648-987C-14DB78A5CEA7}" type="sibTrans" cxnId="{597364F5-9776-B344-B09D-DAAAAAD16016}">
      <dgm:prSet custT="1"/>
      <dgm:spPr/>
      <dgm:t>
        <a:bodyPr/>
        <a:lstStyle/>
        <a:p>
          <a:pPr algn="ctr"/>
          <a:endParaRPr lang="en-US" sz="1800" noProof="0">
            <a:solidFill>
              <a:srgbClr val="000000"/>
            </a:solidFill>
          </a:endParaRPr>
        </a:p>
      </dgm:t>
    </dgm:pt>
    <dgm:pt modelId="{EF7826C0-9535-4547-9C4D-7EE582193CD8}">
      <dgm:prSet phldrT="[Texte]" custT="1"/>
      <dgm:spPr/>
      <dgm:t>
        <a:bodyPr/>
        <a:lstStyle/>
        <a:p>
          <a:pPr algn="ctr"/>
          <a:r>
            <a:rPr lang="en-US" sz="1800" b="1" noProof="0" smtClean="0">
              <a:solidFill>
                <a:srgbClr val="000000"/>
              </a:solidFill>
            </a:rPr>
            <a:t>User</a:t>
          </a:r>
          <a:endParaRPr lang="en-US" sz="1800" b="1" noProof="0">
            <a:solidFill>
              <a:srgbClr val="000000"/>
            </a:solidFill>
          </a:endParaRPr>
        </a:p>
      </dgm:t>
    </dgm:pt>
    <dgm:pt modelId="{9FAAF7D2-C3F2-FD4B-BECB-DC74C4F13638}" type="parTrans" cxnId="{8A42FBCA-60FF-1748-BFCC-126CC29E02F3}">
      <dgm:prSet/>
      <dgm:spPr/>
      <dgm:t>
        <a:bodyPr/>
        <a:lstStyle/>
        <a:p>
          <a:pPr algn="ctr"/>
          <a:endParaRPr lang="en-US" sz="1800" noProof="0">
            <a:solidFill>
              <a:srgbClr val="000000"/>
            </a:solidFill>
          </a:endParaRPr>
        </a:p>
      </dgm:t>
    </dgm:pt>
    <dgm:pt modelId="{5BDACAE0-2EBD-584F-AD52-C1034F42778A}" type="sibTrans" cxnId="{8A42FBCA-60FF-1748-BFCC-126CC29E02F3}">
      <dgm:prSet custT="1"/>
      <dgm:spPr/>
      <dgm:t>
        <a:bodyPr/>
        <a:lstStyle/>
        <a:p>
          <a:pPr algn="ctr"/>
          <a:endParaRPr lang="en-US" sz="1800" noProof="0">
            <a:solidFill>
              <a:srgbClr val="000000"/>
            </a:solidFill>
          </a:endParaRPr>
        </a:p>
      </dgm:t>
    </dgm:pt>
    <dgm:pt modelId="{38B85E5F-EEB9-8846-BC56-B0A592C01378}">
      <dgm:prSet phldrT="[Texte]" custT="1"/>
      <dgm:spPr/>
      <dgm:t>
        <a:bodyPr/>
        <a:lstStyle/>
        <a:p>
          <a:pPr algn="ctr"/>
          <a:r>
            <a:rPr lang="en-US" sz="1600" noProof="0" smtClean="0">
              <a:solidFill>
                <a:srgbClr val="000000"/>
              </a:solidFill>
            </a:rPr>
            <a:t>pays for the service</a:t>
          </a:r>
          <a:endParaRPr lang="en-US" sz="1600" noProof="0">
            <a:solidFill>
              <a:srgbClr val="000000"/>
            </a:solidFill>
          </a:endParaRPr>
        </a:p>
      </dgm:t>
    </dgm:pt>
    <dgm:pt modelId="{6B5A7D70-2781-0E4B-B693-5ACAE4AD219C}" type="parTrans" cxnId="{DB9DF77A-F9DF-494A-A716-DF0491033111}">
      <dgm:prSet/>
      <dgm:spPr/>
      <dgm:t>
        <a:bodyPr/>
        <a:lstStyle/>
        <a:p>
          <a:pPr algn="ctr"/>
          <a:endParaRPr lang="en-US" sz="1800" noProof="0">
            <a:solidFill>
              <a:srgbClr val="000000"/>
            </a:solidFill>
          </a:endParaRPr>
        </a:p>
      </dgm:t>
    </dgm:pt>
    <dgm:pt modelId="{68E79118-A6DF-AA43-A07B-18CFB9F64FEB}" type="sibTrans" cxnId="{DB9DF77A-F9DF-494A-A716-DF0491033111}">
      <dgm:prSet/>
      <dgm:spPr/>
      <dgm:t>
        <a:bodyPr/>
        <a:lstStyle/>
        <a:p>
          <a:pPr algn="ctr"/>
          <a:endParaRPr lang="en-US" sz="1800" noProof="0">
            <a:solidFill>
              <a:srgbClr val="000000"/>
            </a:solidFill>
          </a:endParaRPr>
        </a:p>
      </dgm:t>
    </dgm:pt>
    <dgm:pt modelId="{E0D23B36-C576-BD45-834A-688AAEF51728}">
      <dgm:prSet phldrT="[Texte]" custT="1"/>
      <dgm:spPr/>
      <dgm:t>
        <a:bodyPr/>
        <a:lstStyle/>
        <a:p>
          <a:pPr algn="ctr"/>
          <a:r>
            <a:rPr lang="en-US" sz="1600" noProof="0" smtClean="0">
              <a:solidFill>
                <a:srgbClr val="000000"/>
              </a:solidFill>
            </a:rPr>
            <a:t>provide a service</a:t>
          </a:r>
          <a:endParaRPr lang="en-US" sz="1600" noProof="0">
            <a:solidFill>
              <a:srgbClr val="000000"/>
            </a:solidFill>
          </a:endParaRPr>
        </a:p>
      </dgm:t>
    </dgm:pt>
    <dgm:pt modelId="{49885E2D-093F-8547-961A-1A1A87320F00}" type="parTrans" cxnId="{05AF51E7-E2BC-124D-8916-8DCD41F0BB7C}">
      <dgm:prSet/>
      <dgm:spPr/>
      <dgm:t>
        <a:bodyPr/>
        <a:lstStyle/>
        <a:p>
          <a:pPr algn="ctr"/>
          <a:endParaRPr lang="en-US" sz="1800" noProof="0">
            <a:solidFill>
              <a:srgbClr val="000000"/>
            </a:solidFill>
          </a:endParaRPr>
        </a:p>
      </dgm:t>
    </dgm:pt>
    <dgm:pt modelId="{4A153E51-9497-B14C-9D56-2F890669A1DE}" type="sibTrans" cxnId="{05AF51E7-E2BC-124D-8916-8DCD41F0BB7C}">
      <dgm:prSet/>
      <dgm:spPr/>
      <dgm:t>
        <a:bodyPr/>
        <a:lstStyle/>
        <a:p>
          <a:pPr algn="ctr"/>
          <a:endParaRPr lang="en-US" sz="1800" noProof="0">
            <a:solidFill>
              <a:srgbClr val="000000"/>
            </a:solidFill>
          </a:endParaRPr>
        </a:p>
      </dgm:t>
    </dgm:pt>
    <dgm:pt modelId="{4550DE87-781C-A943-B598-07AB41D3AC62}">
      <dgm:prSet phldrT="[Texte]" custT="1"/>
      <dgm:spPr/>
      <dgm:t>
        <a:bodyPr/>
        <a:lstStyle/>
        <a:p>
          <a:pPr algn="ctr"/>
          <a:r>
            <a:rPr lang="en-US" sz="1800" b="1" noProof="0" smtClean="0">
              <a:solidFill>
                <a:srgbClr val="000000"/>
              </a:solidFill>
            </a:rPr>
            <a:t>Government</a:t>
          </a:r>
          <a:endParaRPr lang="en-US" sz="1800" b="1" noProof="0">
            <a:solidFill>
              <a:srgbClr val="000000"/>
            </a:solidFill>
          </a:endParaRPr>
        </a:p>
      </dgm:t>
    </dgm:pt>
    <dgm:pt modelId="{5310CEAF-61E3-EA40-8682-BFFDA0CB653F}" type="parTrans" cxnId="{DF13B0E0-63B1-BD4D-BD34-E97C7D23ED35}">
      <dgm:prSet/>
      <dgm:spPr/>
      <dgm:t>
        <a:bodyPr/>
        <a:lstStyle/>
        <a:p>
          <a:pPr algn="ctr"/>
          <a:endParaRPr lang="en-US" sz="1800" noProof="0">
            <a:solidFill>
              <a:srgbClr val="000000"/>
            </a:solidFill>
          </a:endParaRPr>
        </a:p>
      </dgm:t>
    </dgm:pt>
    <dgm:pt modelId="{17B3ABA5-4497-F74E-B200-4DBFE81A9771}" type="sibTrans" cxnId="{DF13B0E0-63B1-BD4D-BD34-E97C7D23ED35}">
      <dgm:prSet custT="1"/>
      <dgm:spPr/>
      <dgm:t>
        <a:bodyPr/>
        <a:lstStyle/>
        <a:p>
          <a:pPr algn="ctr"/>
          <a:endParaRPr lang="en-US" sz="1800" noProof="0">
            <a:solidFill>
              <a:srgbClr val="000000"/>
            </a:solidFill>
          </a:endParaRPr>
        </a:p>
      </dgm:t>
    </dgm:pt>
    <dgm:pt modelId="{96A52F94-D97E-D64A-8CC3-F2AB53C2FE85}">
      <dgm:prSet phldrT="[Texte]" custT="1"/>
      <dgm:spPr/>
      <dgm:t>
        <a:bodyPr/>
        <a:lstStyle/>
        <a:p>
          <a:pPr algn="ctr"/>
          <a:r>
            <a:rPr lang="en-US" sz="1600" noProof="0" smtClean="0">
              <a:solidFill>
                <a:srgbClr val="000000"/>
              </a:solidFill>
            </a:rPr>
            <a:t>sets rules/regulations</a:t>
          </a:r>
          <a:endParaRPr lang="en-US" sz="1600" noProof="0">
            <a:solidFill>
              <a:srgbClr val="000000"/>
            </a:solidFill>
          </a:endParaRPr>
        </a:p>
      </dgm:t>
    </dgm:pt>
    <dgm:pt modelId="{AE0EA73C-77E2-E34F-840D-CE252FBDDD21}" type="parTrans" cxnId="{4C50C036-48FE-1C48-9611-9991DEA7A217}">
      <dgm:prSet/>
      <dgm:spPr/>
      <dgm:t>
        <a:bodyPr/>
        <a:lstStyle/>
        <a:p>
          <a:pPr algn="ctr"/>
          <a:endParaRPr lang="en-US" sz="1800" noProof="0">
            <a:solidFill>
              <a:srgbClr val="000000"/>
            </a:solidFill>
          </a:endParaRPr>
        </a:p>
      </dgm:t>
    </dgm:pt>
    <dgm:pt modelId="{8ABFD3FA-F37A-DF43-9389-A229177E858E}" type="sibTrans" cxnId="{4C50C036-48FE-1C48-9611-9991DEA7A217}">
      <dgm:prSet/>
      <dgm:spPr/>
      <dgm:t>
        <a:bodyPr/>
        <a:lstStyle/>
        <a:p>
          <a:pPr algn="ctr"/>
          <a:endParaRPr lang="en-US" sz="1800" noProof="0">
            <a:solidFill>
              <a:srgbClr val="000000"/>
            </a:solidFill>
          </a:endParaRPr>
        </a:p>
      </dgm:t>
    </dgm:pt>
    <dgm:pt modelId="{93FC4D11-FBC1-FE40-B9A5-D2C06CFB8479}">
      <dgm:prSet phldrT="[Texte]" custT="1"/>
      <dgm:spPr/>
      <dgm:t>
        <a:bodyPr/>
        <a:lstStyle/>
        <a:p>
          <a:pPr algn="ctr"/>
          <a:r>
            <a:rPr lang="en-US" sz="1600" noProof="0" smtClean="0">
              <a:solidFill>
                <a:srgbClr val="000000"/>
              </a:solidFill>
            </a:rPr>
            <a:t>votes for (or against) the government</a:t>
          </a:r>
          <a:endParaRPr lang="en-US" sz="1600" noProof="0">
            <a:solidFill>
              <a:srgbClr val="000000"/>
            </a:solidFill>
          </a:endParaRPr>
        </a:p>
      </dgm:t>
    </dgm:pt>
    <dgm:pt modelId="{B7B1B53E-5CC2-8045-9096-5E2E41AC75BB}" type="parTrans" cxnId="{A7BE5285-6A3F-8D46-AA40-8B8E39DC524B}">
      <dgm:prSet/>
      <dgm:spPr/>
      <dgm:t>
        <a:bodyPr/>
        <a:lstStyle/>
        <a:p>
          <a:pPr algn="ctr"/>
          <a:endParaRPr lang="en-US" sz="1800" noProof="0">
            <a:solidFill>
              <a:srgbClr val="000000"/>
            </a:solidFill>
          </a:endParaRPr>
        </a:p>
      </dgm:t>
    </dgm:pt>
    <dgm:pt modelId="{B545F4C9-9165-B845-81D9-C25182A9DD72}" type="sibTrans" cxnId="{A7BE5285-6A3F-8D46-AA40-8B8E39DC524B}">
      <dgm:prSet/>
      <dgm:spPr/>
      <dgm:t>
        <a:bodyPr/>
        <a:lstStyle/>
        <a:p>
          <a:pPr algn="ctr"/>
          <a:endParaRPr lang="en-US" sz="1800" noProof="0">
            <a:solidFill>
              <a:srgbClr val="000000"/>
            </a:solidFill>
          </a:endParaRPr>
        </a:p>
      </dgm:t>
    </dgm:pt>
    <dgm:pt modelId="{0212BCF1-CB9A-3146-A2DA-EE2D91D428A2}">
      <dgm:prSet phldrT="[Texte]" custT="1"/>
      <dgm:spPr/>
      <dgm:t>
        <a:bodyPr/>
        <a:lstStyle/>
        <a:p>
          <a:pPr algn="ctr"/>
          <a:r>
            <a:rPr lang="en-US" sz="1600" noProof="0" smtClean="0">
              <a:solidFill>
                <a:srgbClr val="000000"/>
              </a:solidFill>
            </a:rPr>
            <a:t>cares for the users rights and needs</a:t>
          </a:r>
          <a:endParaRPr lang="en-US" sz="1600" noProof="0">
            <a:solidFill>
              <a:srgbClr val="000000"/>
            </a:solidFill>
          </a:endParaRPr>
        </a:p>
      </dgm:t>
    </dgm:pt>
    <dgm:pt modelId="{3785D2B7-63C4-EA44-98C6-8C5480FD8992}" type="parTrans" cxnId="{0B293967-41FE-AA45-AC3C-C5E90CA8EB75}">
      <dgm:prSet/>
      <dgm:spPr/>
      <dgm:t>
        <a:bodyPr/>
        <a:lstStyle/>
        <a:p>
          <a:pPr algn="ctr"/>
          <a:endParaRPr lang="en-US" sz="1800" noProof="0">
            <a:solidFill>
              <a:srgbClr val="000000"/>
            </a:solidFill>
          </a:endParaRPr>
        </a:p>
      </dgm:t>
    </dgm:pt>
    <dgm:pt modelId="{EDB50DF7-13EC-5443-9F67-D89444B52304}" type="sibTrans" cxnId="{0B293967-41FE-AA45-AC3C-C5E90CA8EB75}">
      <dgm:prSet/>
      <dgm:spPr/>
      <dgm:t>
        <a:bodyPr/>
        <a:lstStyle/>
        <a:p>
          <a:pPr algn="ctr"/>
          <a:endParaRPr lang="en-US" sz="1800" noProof="0">
            <a:solidFill>
              <a:srgbClr val="000000"/>
            </a:solidFill>
          </a:endParaRPr>
        </a:p>
      </dgm:t>
    </dgm:pt>
    <dgm:pt modelId="{98A921C7-C28C-EF4D-B658-0484BD0D977E}" type="pres">
      <dgm:prSet presAssocID="{1C105C05-2761-A64E-A7FA-EA645D1613E2}" presName="Name0" presStyleCnt="0">
        <dgm:presLayoutVars>
          <dgm:dir/>
          <dgm:resizeHandles val="exact"/>
        </dgm:presLayoutVars>
      </dgm:prSet>
      <dgm:spPr/>
      <dgm:t>
        <a:bodyPr/>
        <a:lstStyle/>
        <a:p>
          <a:endParaRPr lang="fr-FR"/>
        </a:p>
      </dgm:t>
    </dgm:pt>
    <dgm:pt modelId="{453F0B67-735E-5443-AE76-FF13B05E9330}" type="pres">
      <dgm:prSet presAssocID="{44074816-EB2D-4A4C-9BCD-F20BA7F12385}" presName="node" presStyleLbl="node1" presStyleIdx="0" presStyleCnt="3" custRadScaleRad="100068">
        <dgm:presLayoutVars>
          <dgm:bulletEnabled val="1"/>
        </dgm:presLayoutVars>
      </dgm:prSet>
      <dgm:spPr/>
      <dgm:t>
        <a:bodyPr/>
        <a:lstStyle/>
        <a:p>
          <a:endParaRPr lang="fr-FR"/>
        </a:p>
      </dgm:t>
    </dgm:pt>
    <dgm:pt modelId="{91D3CD3C-00A2-9945-8659-DF4FF66FA860}" type="pres">
      <dgm:prSet presAssocID="{6D9B4707-D4DC-9648-987C-14DB78A5CEA7}" presName="sibTrans" presStyleLbl="sibTrans2D1" presStyleIdx="0" presStyleCnt="3" custLinFactNeighborX="39596" custLinFactNeighborY="-53590"/>
      <dgm:spPr/>
      <dgm:t>
        <a:bodyPr/>
        <a:lstStyle/>
        <a:p>
          <a:endParaRPr lang="fr-FR"/>
        </a:p>
      </dgm:t>
    </dgm:pt>
    <dgm:pt modelId="{9A9AF212-1952-704F-86EA-9D0C02E082DB}" type="pres">
      <dgm:prSet presAssocID="{6D9B4707-D4DC-9648-987C-14DB78A5CEA7}" presName="connectorText" presStyleLbl="sibTrans2D1" presStyleIdx="0" presStyleCnt="3"/>
      <dgm:spPr/>
      <dgm:t>
        <a:bodyPr/>
        <a:lstStyle/>
        <a:p>
          <a:endParaRPr lang="fr-FR"/>
        </a:p>
      </dgm:t>
    </dgm:pt>
    <dgm:pt modelId="{F06364B9-2E9D-CE4A-9845-398D5909C0E3}" type="pres">
      <dgm:prSet presAssocID="{4550DE87-781C-A943-B598-07AB41D3AC62}" presName="node" presStyleLbl="node1" presStyleIdx="1" presStyleCnt="3" custRadScaleRad="96882" custRadScaleInc="-11993">
        <dgm:presLayoutVars>
          <dgm:bulletEnabled val="1"/>
        </dgm:presLayoutVars>
      </dgm:prSet>
      <dgm:spPr/>
      <dgm:t>
        <a:bodyPr/>
        <a:lstStyle/>
        <a:p>
          <a:endParaRPr lang="fr-FR"/>
        </a:p>
      </dgm:t>
    </dgm:pt>
    <dgm:pt modelId="{E37AAEE7-EFAF-4A42-B31A-316C9945D465}" type="pres">
      <dgm:prSet presAssocID="{17B3ABA5-4497-F74E-B200-4DBFE81A9771}" presName="sibTrans" presStyleLbl="sibTrans2D1" presStyleIdx="1" presStyleCnt="3"/>
      <dgm:spPr/>
      <dgm:t>
        <a:bodyPr/>
        <a:lstStyle/>
        <a:p>
          <a:endParaRPr lang="fr-FR"/>
        </a:p>
      </dgm:t>
    </dgm:pt>
    <dgm:pt modelId="{208DFF5D-E513-F24B-9990-365C3349105F}" type="pres">
      <dgm:prSet presAssocID="{17B3ABA5-4497-F74E-B200-4DBFE81A9771}" presName="connectorText" presStyleLbl="sibTrans2D1" presStyleIdx="1" presStyleCnt="3"/>
      <dgm:spPr/>
      <dgm:t>
        <a:bodyPr/>
        <a:lstStyle/>
        <a:p>
          <a:endParaRPr lang="fr-FR"/>
        </a:p>
      </dgm:t>
    </dgm:pt>
    <dgm:pt modelId="{071C2566-FC5D-5044-8548-F3EBE1BB4521}" type="pres">
      <dgm:prSet presAssocID="{EF7826C0-9535-4547-9C4D-7EE582193CD8}" presName="node" presStyleLbl="node1" presStyleIdx="2" presStyleCnt="3" custRadScaleRad="94943" custRadScaleInc="8188">
        <dgm:presLayoutVars>
          <dgm:bulletEnabled val="1"/>
        </dgm:presLayoutVars>
      </dgm:prSet>
      <dgm:spPr/>
      <dgm:t>
        <a:bodyPr/>
        <a:lstStyle/>
        <a:p>
          <a:endParaRPr lang="fr-FR"/>
        </a:p>
      </dgm:t>
    </dgm:pt>
    <dgm:pt modelId="{70752DC5-95D4-6A40-807C-2BAB66D3A815}" type="pres">
      <dgm:prSet presAssocID="{5BDACAE0-2EBD-584F-AD52-C1034F42778A}" presName="sibTrans" presStyleLbl="sibTrans2D1" presStyleIdx="2" presStyleCnt="3" custLinFactNeighborX="-53179" custLinFactNeighborY="-26552"/>
      <dgm:spPr/>
      <dgm:t>
        <a:bodyPr/>
        <a:lstStyle/>
        <a:p>
          <a:endParaRPr lang="fr-FR"/>
        </a:p>
      </dgm:t>
    </dgm:pt>
    <dgm:pt modelId="{DEB7B733-47EC-D64F-B812-68AE5D23CE1E}" type="pres">
      <dgm:prSet presAssocID="{5BDACAE0-2EBD-584F-AD52-C1034F42778A}" presName="connectorText" presStyleLbl="sibTrans2D1" presStyleIdx="2" presStyleCnt="3"/>
      <dgm:spPr/>
      <dgm:t>
        <a:bodyPr/>
        <a:lstStyle/>
        <a:p>
          <a:endParaRPr lang="fr-FR"/>
        </a:p>
      </dgm:t>
    </dgm:pt>
  </dgm:ptLst>
  <dgm:cxnLst>
    <dgm:cxn modelId="{1BBAC322-AD2D-244D-96DA-7B96689F0AAA}" type="presOf" srcId="{5BDACAE0-2EBD-584F-AD52-C1034F42778A}" destId="{DEB7B733-47EC-D64F-B812-68AE5D23CE1E}" srcOrd="1" destOrd="0" presId="urn:microsoft.com/office/officeart/2005/8/layout/cycle7"/>
    <dgm:cxn modelId="{9508626E-959B-B745-9DA2-DD1B42B8A3D0}" type="presOf" srcId="{93FC4D11-FBC1-FE40-B9A5-D2C06CFB8479}" destId="{071C2566-FC5D-5044-8548-F3EBE1BB4521}" srcOrd="0" destOrd="2" presId="urn:microsoft.com/office/officeart/2005/8/layout/cycle7"/>
    <dgm:cxn modelId="{E724FC91-1006-FA4A-ACFE-438952003D90}" type="presOf" srcId="{6D9B4707-D4DC-9648-987C-14DB78A5CEA7}" destId="{9A9AF212-1952-704F-86EA-9D0C02E082DB}" srcOrd="1" destOrd="0" presId="urn:microsoft.com/office/officeart/2005/8/layout/cycle7"/>
    <dgm:cxn modelId="{BD3A1C5B-6820-F246-BDD8-24C1BFAF16DE}" type="presOf" srcId="{5BDACAE0-2EBD-584F-AD52-C1034F42778A}" destId="{70752DC5-95D4-6A40-807C-2BAB66D3A815}" srcOrd="0" destOrd="0" presId="urn:microsoft.com/office/officeart/2005/8/layout/cycle7"/>
    <dgm:cxn modelId="{26B7CCC6-6B35-1243-A113-EAD504DC49AB}" type="presOf" srcId="{44074816-EB2D-4A4C-9BCD-F20BA7F12385}" destId="{453F0B67-735E-5443-AE76-FF13B05E9330}" srcOrd="0" destOrd="0" presId="urn:microsoft.com/office/officeart/2005/8/layout/cycle7"/>
    <dgm:cxn modelId="{3CD3EB71-DFCF-9C4A-BA2C-3A436EB8055C}" type="presOf" srcId="{6D9B4707-D4DC-9648-987C-14DB78A5CEA7}" destId="{91D3CD3C-00A2-9945-8659-DF4FF66FA860}" srcOrd="0" destOrd="0" presId="urn:microsoft.com/office/officeart/2005/8/layout/cycle7"/>
    <dgm:cxn modelId="{706B9D91-9B49-8644-A3F9-7C0EEBD5B21C}" type="presOf" srcId="{96A52F94-D97E-D64A-8CC3-F2AB53C2FE85}" destId="{F06364B9-2E9D-CE4A-9845-398D5909C0E3}" srcOrd="0" destOrd="1" presId="urn:microsoft.com/office/officeart/2005/8/layout/cycle7"/>
    <dgm:cxn modelId="{597364F5-9776-B344-B09D-DAAAAAD16016}" srcId="{1C105C05-2761-A64E-A7FA-EA645D1613E2}" destId="{44074816-EB2D-4A4C-9BCD-F20BA7F12385}" srcOrd="0" destOrd="0" parTransId="{DFC06ED8-0313-E349-96AF-C686CA11CE41}" sibTransId="{6D9B4707-D4DC-9648-987C-14DB78A5CEA7}"/>
    <dgm:cxn modelId="{DB9DF77A-F9DF-494A-A716-DF0491033111}" srcId="{EF7826C0-9535-4547-9C4D-7EE582193CD8}" destId="{38B85E5F-EEB9-8846-BC56-B0A592C01378}" srcOrd="0" destOrd="0" parTransId="{6B5A7D70-2781-0E4B-B693-5ACAE4AD219C}" sibTransId="{68E79118-A6DF-AA43-A07B-18CFB9F64FEB}"/>
    <dgm:cxn modelId="{ADA698AE-28E4-AC45-8C95-00DF636CCB28}" type="presOf" srcId="{EF7826C0-9535-4547-9C4D-7EE582193CD8}" destId="{071C2566-FC5D-5044-8548-F3EBE1BB4521}" srcOrd="0" destOrd="0" presId="urn:microsoft.com/office/officeart/2005/8/layout/cycle7"/>
    <dgm:cxn modelId="{6051E082-F07E-E248-9CD2-40B9856C5299}" type="presOf" srcId="{38B85E5F-EEB9-8846-BC56-B0A592C01378}" destId="{071C2566-FC5D-5044-8548-F3EBE1BB4521}" srcOrd="0" destOrd="1" presId="urn:microsoft.com/office/officeart/2005/8/layout/cycle7"/>
    <dgm:cxn modelId="{DF13B0E0-63B1-BD4D-BD34-E97C7D23ED35}" srcId="{1C105C05-2761-A64E-A7FA-EA645D1613E2}" destId="{4550DE87-781C-A943-B598-07AB41D3AC62}" srcOrd="1" destOrd="0" parTransId="{5310CEAF-61E3-EA40-8682-BFFDA0CB653F}" sibTransId="{17B3ABA5-4497-F74E-B200-4DBFE81A9771}"/>
    <dgm:cxn modelId="{9975B15D-07D7-024A-A644-565323061B22}" type="presOf" srcId="{E0D23B36-C576-BD45-834A-688AAEF51728}" destId="{453F0B67-735E-5443-AE76-FF13B05E9330}" srcOrd="0" destOrd="1" presId="urn:microsoft.com/office/officeart/2005/8/layout/cycle7"/>
    <dgm:cxn modelId="{8A42FBCA-60FF-1748-BFCC-126CC29E02F3}" srcId="{1C105C05-2761-A64E-A7FA-EA645D1613E2}" destId="{EF7826C0-9535-4547-9C4D-7EE582193CD8}" srcOrd="2" destOrd="0" parTransId="{9FAAF7D2-C3F2-FD4B-BECB-DC74C4F13638}" sibTransId="{5BDACAE0-2EBD-584F-AD52-C1034F42778A}"/>
    <dgm:cxn modelId="{0B293967-41FE-AA45-AC3C-C5E90CA8EB75}" srcId="{4550DE87-781C-A943-B598-07AB41D3AC62}" destId="{0212BCF1-CB9A-3146-A2DA-EE2D91D428A2}" srcOrd="1" destOrd="0" parTransId="{3785D2B7-63C4-EA44-98C6-8C5480FD8992}" sibTransId="{EDB50DF7-13EC-5443-9F67-D89444B52304}"/>
    <dgm:cxn modelId="{5FD07F22-AE61-6D45-AEB5-B0B1784C8D3C}" type="presOf" srcId="{1C105C05-2761-A64E-A7FA-EA645D1613E2}" destId="{98A921C7-C28C-EF4D-B658-0484BD0D977E}" srcOrd="0" destOrd="0" presId="urn:microsoft.com/office/officeart/2005/8/layout/cycle7"/>
    <dgm:cxn modelId="{AEFEFA54-DF0F-DF4D-89DE-56EFB7C4A7C7}" type="presOf" srcId="{0212BCF1-CB9A-3146-A2DA-EE2D91D428A2}" destId="{F06364B9-2E9D-CE4A-9845-398D5909C0E3}" srcOrd="0" destOrd="2" presId="urn:microsoft.com/office/officeart/2005/8/layout/cycle7"/>
    <dgm:cxn modelId="{4C50C036-48FE-1C48-9611-9991DEA7A217}" srcId="{4550DE87-781C-A943-B598-07AB41D3AC62}" destId="{96A52F94-D97E-D64A-8CC3-F2AB53C2FE85}" srcOrd="0" destOrd="0" parTransId="{AE0EA73C-77E2-E34F-840D-CE252FBDDD21}" sibTransId="{8ABFD3FA-F37A-DF43-9389-A229177E858E}"/>
    <dgm:cxn modelId="{833812F3-479C-024C-BF2E-10FD962A3B24}" type="presOf" srcId="{17B3ABA5-4497-F74E-B200-4DBFE81A9771}" destId="{E37AAEE7-EFAF-4A42-B31A-316C9945D465}" srcOrd="0" destOrd="0" presId="urn:microsoft.com/office/officeart/2005/8/layout/cycle7"/>
    <dgm:cxn modelId="{88419731-3F08-ED41-B466-86D3147DD945}" type="presOf" srcId="{17B3ABA5-4497-F74E-B200-4DBFE81A9771}" destId="{208DFF5D-E513-F24B-9990-365C3349105F}" srcOrd="1" destOrd="0" presId="urn:microsoft.com/office/officeart/2005/8/layout/cycle7"/>
    <dgm:cxn modelId="{A7BE5285-6A3F-8D46-AA40-8B8E39DC524B}" srcId="{EF7826C0-9535-4547-9C4D-7EE582193CD8}" destId="{93FC4D11-FBC1-FE40-B9A5-D2C06CFB8479}" srcOrd="1" destOrd="0" parTransId="{B7B1B53E-5CC2-8045-9096-5E2E41AC75BB}" sibTransId="{B545F4C9-9165-B845-81D9-C25182A9DD72}"/>
    <dgm:cxn modelId="{05AF51E7-E2BC-124D-8916-8DCD41F0BB7C}" srcId="{44074816-EB2D-4A4C-9BCD-F20BA7F12385}" destId="{E0D23B36-C576-BD45-834A-688AAEF51728}" srcOrd="0" destOrd="0" parTransId="{49885E2D-093F-8547-961A-1A1A87320F00}" sibTransId="{4A153E51-9497-B14C-9D56-2F890669A1DE}"/>
    <dgm:cxn modelId="{D43FBAB4-1822-F440-8B62-578F18CD79A9}" type="presOf" srcId="{4550DE87-781C-A943-B598-07AB41D3AC62}" destId="{F06364B9-2E9D-CE4A-9845-398D5909C0E3}" srcOrd="0" destOrd="0" presId="urn:microsoft.com/office/officeart/2005/8/layout/cycle7"/>
    <dgm:cxn modelId="{8E0B4894-616C-A14E-BA14-CFDD443A829A}" type="presParOf" srcId="{98A921C7-C28C-EF4D-B658-0484BD0D977E}" destId="{453F0B67-735E-5443-AE76-FF13B05E9330}" srcOrd="0" destOrd="0" presId="urn:microsoft.com/office/officeart/2005/8/layout/cycle7"/>
    <dgm:cxn modelId="{64EE457E-7644-6B4B-B358-AE8DCA6D02BC}" type="presParOf" srcId="{98A921C7-C28C-EF4D-B658-0484BD0D977E}" destId="{91D3CD3C-00A2-9945-8659-DF4FF66FA860}" srcOrd="1" destOrd="0" presId="urn:microsoft.com/office/officeart/2005/8/layout/cycle7"/>
    <dgm:cxn modelId="{7D762030-ABA1-2B41-BDBC-BE83A49ED1EB}" type="presParOf" srcId="{91D3CD3C-00A2-9945-8659-DF4FF66FA860}" destId="{9A9AF212-1952-704F-86EA-9D0C02E082DB}" srcOrd="0" destOrd="0" presId="urn:microsoft.com/office/officeart/2005/8/layout/cycle7"/>
    <dgm:cxn modelId="{A5446FE6-24B3-9B4A-AD05-09DA893131F4}" type="presParOf" srcId="{98A921C7-C28C-EF4D-B658-0484BD0D977E}" destId="{F06364B9-2E9D-CE4A-9845-398D5909C0E3}" srcOrd="2" destOrd="0" presId="urn:microsoft.com/office/officeart/2005/8/layout/cycle7"/>
    <dgm:cxn modelId="{6E7B8AD7-E393-CE4E-BAB2-C45C1E6295F6}" type="presParOf" srcId="{98A921C7-C28C-EF4D-B658-0484BD0D977E}" destId="{E37AAEE7-EFAF-4A42-B31A-316C9945D465}" srcOrd="3" destOrd="0" presId="urn:microsoft.com/office/officeart/2005/8/layout/cycle7"/>
    <dgm:cxn modelId="{B64A6A69-7655-AC46-B346-B6EC2E63AD07}" type="presParOf" srcId="{E37AAEE7-EFAF-4A42-B31A-316C9945D465}" destId="{208DFF5D-E513-F24B-9990-365C3349105F}" srcOrd="0" destOrd="0" presId="urn:microsoft.com/office/officeart/2005/8/layout/cycle7"/>
    <dgm:cxn modelId="{6AAC07ED-E4FD-2A48-8D7B-D005530F11E5}" type="presParOf" srcId="{98A921C7-C28C-EF4D-B658-0484BD0D977E}" destId="{071C2566-FC5D-5044-8548-F3EBE1BB4521}" srcOrd="4" destOrd="0" presId="urn:microsoft.com/office/officeart/2005/8/layout/cycle7"/>
    <dgm:cxn modelId="{CFBF71D5-0F7F-7A4E-82F8-E51400F0EF9A}" type="presParOf" srcId="{98A921C7-C28C-EF4D-B658-0484BD0D977E}" destId="{70752DC5-95D4-6A40-807C-2BAB66D3A815}" srcOrd="5" destOrd="0" presId="urn:microsoft.com/office/officeart/2005/8/layout/cycle7"/>
    <dgm:cxn modelId="{83E74B57-173B-E949-9E48-F8F449BA18FB}" type="presParOf" srcId="{70752DC5-95D4-6A40-807C-2BAB66D3A815}" destId="{DEB7B733-47EC-D64F-B812-68AE5D23CE1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990FD3-8716-BB4C-A14E-3A8D9F66FE0D}" type="doc">
      <dgm:prSet loTypeId="urn:microsoft.com/office/officeart/2005/8/layout/process1" loCatId="" qsTypeId="urn:microsoft.com/office/officeart/2005/8/quickstyle/simple4" qsCatId="simple" csTypeId="urn:microsoft.com/office/officeart/2005/8/colors/colorful1" csCatId="colorful"/>
      <dgm:spPr/>
      <dgm:t>
        <a:bodyPr/>
        <a:lstStyle/>
        <a:p>
          <a:endParaRPr lang="fr-FR"/>
        </a:p>
      </dgm:t>
    </dgm:pt>
    <dgm:pt modelId="{95EF5B1D-F6C6-E244-81E1-6C36686C3F3B}">
      <dgm:prSet custT="1"/>
      <dgm:spPr/>
      <dgm:t>
        <a:bodyPr/>
        <a:lstStyle/>
        <a:p>
          <a:pPr rtl="0"/>
          <a:r>
            <a:rPr lang="en-US" sz="1800" smtClean="0">
              <a:solidFill>
                <a:srgbClr val="000000"/>
              </a:solidFill>
            </a:rPr>
            <a:t>Self-provision </a:t>
          </a:r>
          <a:endParaRPr lang="en-US" sz="1800">
            <a:solidFill>
              <a:srgbClr val="000000"/>
            </a:solidFill>
          </a:endParaRPr>
        </a:p>
      </dgm:t>
    </dgm:pt>
    <dgm:pt modelId="{39A592B8-74EA-F546-B6DD-4EF29FFF023C}" type="parTrans" cxnId="{FABADEF5-DE8C-3F44-B3F3-F71B4BE1913E}">
      <dgm:prSet/>
      <dgm:spPr/>
      <dgm:t>
        <a:bodyPr/>
        <a:lstStyle/>
        <a:p>
          <a:endParaRPr lang="fr-FR" sz="1800">
            <a:solidFill>
              <a:srgbClr val="000000"/>
            </a:solidFill>
          </a:endParaRPr>
        </a:p>
      </dgm:t>
    </dgm:pt>
    <dgm:pt modelId="{D7A39450-839A-0A45-B5EB-2AEC7D707CD4}" type="sibTrans" cxnId="{FABADEF5-DE8C-3F44-B3F3-F71B4BE1913E}">
      <dgm:prSet/>
      <dgm:spPr/>
      <dgm:t>
        <a:bodyPr/>
        <a:lstStyle/>
        <a:p>
          <a:endParaRPr lang="fr-FR" sz="1800">
            <a:solidFill>
              <a:srgbClr val="000000"/>
            </a:solidFill>
          </a:endParaRPr>
        </a:p>
      </dgm:t>
    </dgm:pt>
    <dgm:pt modelId="{40FA6169-AF4E-5F4B-91F0-C1BAA8A40D48}">
      <dgm:prSet custT="1"/>
      <dgm:spPr/>
      <dgm:t>
        <a:bodyPr/>
        <a:lstStyle/>
        <a:p>
          <a:pPr rtl="0"/>
          <a:r>
            <a:rPr lang="en-US" sz="1800" smtClean="0">
              <a:solidFill>
                <a:srgbClr val="000000"/>
              </a:solidFill>
            </a:rPr>
            <a:t>Community initiatives, </a:t>
          </a:r>
          <a:endParaRPr lang="en-US" sz="1800">
            <a:solidFill>
              <a:srgbClr val="000000"/>
            </a:solidFill>
          </a:endParaRPr>
        </a:p>
      </dgm:t>
    </dgm:pt>
    <dgm:pt modelId="{400BF16F-761B-AD4D-88EB-B368236D961E}" type="parTrans" cxnId="{E24AE0FD-46E5-B748-B32A-588478437CCB}">
      <dgm:prSet/>
      <dgm:spPr/>
      <dgm:t>
        <a:bodyPr/>
        <a:lstStyle/>
        <a:p>
          <a:endParaRPr lang="fr-FR" sz="1800">
            <a:solidFill>
              <a:srgbClr val="000000"/>
            </a:solidFill>
          </a:endParaRPr>
        </a:p>
      </dgm:t>
    </dgm:pt>
    <dgm:pt modelId="{89671159-FDFC-F646-B733-70C79D5E2526}" type="sibTrans" cxnId="{E24AE0FD-46E5-B748-B32A-588478437CCB}">
      <dgm:prSet/>
      <dgm:spPr/>
      <dgm:t>
        <a:bodyPr/>
        <a:lstStyle/>
        <a:p>
          <a:endParaRPr lang="fr-FR" sz="1800">
            <a:solidFill>
              <a:srgbClr val="000000"/>
            </a:solidFill>
          </a:endParaRPr>
        </a:p>
      </dgm:t>
    </dgm:pt>
    <dgm:pt modelId="{A9325D7F-86D8-964B-A69E-A04CE5179290}">
      <dgm:prSet custT="1"/>
      <dgm:spPr/>
      <dgm:t>
        <a:bodyPr/>
        <a:lstStyle/>
        <a:p>
          <a:pPr rtl="0"/>
          <a:r>
            <a:rPr lang="en-US" sz="1800" smtClean="0">
              <a:solidFill>
                <a:srgbClr val="000000"/>
              </a:solidFill>
            </a:rPr>
            <a:t>Service provision by small scale operators (formal and informal)</a:t>
          </a:r>
          <a:endParaRPr lang="en-US" sz="1800" dirty="0">
            <a:solidFill>
              <a:srgbClr val="000000"/>
            </a:solidFill>
          </a:endParaRPr>
        </a:p>
      </dgm:t>
    </dgm:pt>
    <dgm:pt modelId="{8A44271C-5E0D-4B42-9683-DE56ADB82F1D}" type="parTrans" cxnId="{641F23D9-B066-EE40-A925-FA2537B9FCA2}">
      <dgm:prSet/>
      <dgm:spPr/>
      <dgm:t>
        <a:bodyPr/>
        <a:lstStyle/>
        <a:p>
          <a:endParaRPr lang="fr-FR" sz="1800">
            <a:solidFill>
              <a:srgbClr val="000000"/>
            </a:solidFill>
          </a:endParaRPr>
        </a:p>
      </dgm:t>
    </dgm:pt>
    <dgm:pt modelId="{306B105E-28AE-9D4B-8E41-0F540E364439}" type="sibTrans" cxnId="{641F23D9-B066-EE40-A925-FA2537B9FCA2}">
      <dgm:prSet/>
      <dgm:spPr/>
      <dgm:t>
        <a:bodyPr/>
        <a:lstStyle/>
        <a:p>
          <a:endParaRPr lang="fr-FR" sz="1800">
            <a:solidFill>
              <a:srgbClr val="000000"/>
            </a:solidFill>
          </a:endParaRPr>
        </a:p>
      </dgm:t>
    </dgm:pt>
    <dgm:pt modelId="{3FA58721-6FED-1747-BC03-9A5E7464914D}">
      <dgm:prSet custT="1"/>
      <dgm:spPr/>
      <dgm:t>
        <a:bodyPr/>
        <a:lstStyle/>
        <a:p>
          <a:pPr rtl="0"/>
          <a:r>
            <a:rPr lang="en-US" sz="1800" smtClean="0">
              <a:solidFill>
                <a:srgbClr val="000000"/>
              </a:solidFill>
            </a:rPr>
            <a:t>Public provision by municipalities and/or utilities. </a:t>
          </a:r>
          <a:endParaRPr lang="en-US" sz="1800">
            <a:solidFill>
              <a:srgbClr val="000000"/>
            </a:solidFill>
          </a:endParaRPr>
        </a:p>
      </dgm:t>
    </dgm:pt>
    <dgm:pt modelId="{E352B190-68C5-E44E-8DC2-D1CBC2340E0C}" type="parTrans" cxnId="{28E895B6-5845-7F49-BC26-C40A5D347E0E}">
      <dgm:prSet/>
      <dgm:spPr/>
      <dgm:t>
        <a:bodyPr/>
        <a:lstStyle/>
        <a:p>
          <a:endParaRPr lang="fr-FR" sz="1800">
            <a:solidFill>
              <a:srgbClr val="000000"/>
            </a:solidFill>
          </a:endParaRPr>
        </a:p>
      </dgm:t>
    </dgm:pt>
    <dgm:pt modelId="{7525130B-A2F3-494F-95E4-C9490B3160ED}" type="sibTrans" cxnId="{28E895B6-5845-7F49-BC26-C40A5D347E0E}">
      <dgm:prSet/>
      <dgm:spPr/>
      <dgm:t>
        <a:bodyPr/>
        <a:lstStyle/>
        <a:p>
          <a:endParaRPr lang="fr-FR" sz="1800">
            <a:solidFill>
              <a:srgbClr val="000000"/>
            </a:solidFill>
          </a:endParaRPr>
        </a:p>
      </dgm:t>
    </dgm:pt>
    <dgm:pt modelId="{CD76A540-5CC3-7D43-B5BB-B34CA8C92D86}" type="pres">
      <dgm:prSet presAssocID="{F4990FD3-8716-BB4C-A14E-3A8D9F66FE0D}" presName="Name0" presStyleCnt="0">
        <dgm:presLayoutVars>
          <dgm:dir/>
          <dgm:resizeHandles val="exact"/>
        </dgm:presLayoutVars>
      </dgm:prSet>
      <dgm:spPr/>
      <dgm:t>
        <a:bodyPr/>
        <a:lstStyle/>
        <a:p>
          <a:endParaRPr lang="fr-FR"/>
        </a:p>
      </dgm:t>
    </dgm:pt>
    <dgm:pt modelId="{4A8A59F8-09A9-F84A-A767-C720E970A256}" type="pres">
      <dgm:prSet presAssocID="{95EF5B1D-F6C6-E244-81E1-6C36686C3F3B}" presName="node" presStyleLbl="node1" presStyleIdx="0" presStyleCnt="4">
        <dgm:presLayoutVars>
          <dgm:bulletEnabled val="1"/>
        </dgm:presLayoutVars>
      </dgm:prSet>
      <dgm:spPr/>
      <dgm:t>
        <a:bodyPr/>
        <a:lstStyle/>
        <a:p>
          <a:endParaRPr lang="fr-FR"/>
        </a:p>
      </dgm:t>
    </dgm:pt>
    <dgm:pt modelId="{5D134EE6-EB0F-EA41-AACB-EFBB81D283B4}" type="pres">
      <dgm:prSet presAssocID="{D7A39450-839A-0A45-B5EB-2AEC7D707CD4}" presName="sibTrans" presStyleLbl="sibTrans2D1" presStyleIdx="0" presStyleCnt="3"/>
      <dgm:spPr/>
      <dgm:t>
        <a:bodyPr/>
        <a:lstStyle/>
        <a:p>
          <a:endParaRPr lang="fr-FR"/>
        </a:p>
      </dgm:t>
    </dgm:pt>
    <dgm:pt modelId="{4D10C053-6343-D942-9385-DA27C23E3441}" type="pres">
      <dgm:prSet presAssocID="{D7A39450-839A-0A45-B5EB-2AEC7D707CD4}" presName="connectorText" presStyleLbl="sibTrans2D1" presStyleIdx="0" presStyleCnt="3"/>
      <dgm:spPr/>
      <dgm:t>
        <a:bodyPr/>
        <a:lstStyle/>
        <a:p>
          <a:endParaRPr lang="fr-FR"/>
        </a:p>
      </dgm:t>
    </dgm:pt>
    <dgm:pt modelId="{641E4E0D-CED0-DD4E-99AE-FBC37A4FEBA1}" type="pres">
      <dgm:prSet presAssocID="{40FA6169-AF4E-5F4B-91F0-C1BAA8A40D48}" presName="node" presStyleLbl="node1" presStyleIdx="1" presStyleCnt="4">
        <dgm:presLayoutVars>
          <dgm:bulletEnabled val="1"/>
        </dgm:presLayoutVars>
      </dgm:prSet>
      <dgm:spPr/>
      <dgm:t>
        <a:bodyPr/>
        <a:lstStyle/>
        <a:p>
          <a:endParaRPr lang="fr-FR"/>
        </a:p>
      </dgm:t>
    </dgm:pt>
    <dgm:pt modelId="{177AFD00-5A2E-D347-9F5D-60111677173A}" type="pres">
      <dgm:prSet presAssocID="{89671159-FDFC-F646-B733-70C79D5E2526}" presName="sibTrans" presStyleLbl="sibTrans2D1" presStyleIdx="1" presStyleCnt="3"/>
      <dgm:spPr/>
      <dgm:t>
        <a:bodyPr/>
        <a:lstStyle/>
        <a:p>
          <a:endParaRPr lang="fr-FR"/>
        </a:p>
      </dgm:t>
    </dgm:pt>
    <dgm:pt modelId="{AC31DE07-3D4D-3B49-ACE1-00CC4F5069A0}" type="pres">
      <dgm:prSet presAssocID="{89671159-FDFC-F646-B733-70C79D5E2526}" presName="connectorText" presStyleLbl="sibTrans2D1" presStyleIdx="1" presStyleCnt="3"/>
      <dgm:spPr/>
      <dgm:t>
        <a:bodyPr/>
        <a:lstStyle/>
        <a:p>
          <a:endParaRPr lang="fr-FR"/>
        </a:p>
      </dgm:t>
    </dgm:pt>
    <dgm:pt modelId="{5BFFC717-F302-A140-89E2-E473F2677B1D}" type="pres">
      <dgm:prSet presAssocID="{A9325D7F-86D8-964B-A69E-A04CE5179290}" presName="node" presStyleLbl="node1" presStyleIdx="2" presStyleCnt="4">
        <dgm:presLayoutVars>
          <dgm:bulletEnabled val="1"/>
        </dgm:presLayoutVars>
      </dgm:prSet>
      <dgm:spPr/>
      <dgm:t>
        <a:bodyPr/>
        <a:lstStyle/>
        <a:p>
          <a:endParaRPr lang="fr-FR"/>
        </a:p>
      </dgm:t>
    </dgm:pt>
    <dgm:pt modelId="{158526E0-9466-EC42-A54E-73CE29D74516}" type="pres">
      <dgm:prSet presAssocID="{306B105E-28AE-9D4B-8E41-0F540E364439}" presName="sibTrans" presStyleLbl="sibTrans2D1" presStyleIdx="2" presStyleCnt="3"/>
      <dgm:spPr/>
      <dgm:t>
        <a:bodyPr/>
        <a:lstStyle/>
        <a:p>
          <a:endParaRPr lang="fr-FR"/>
        </a:p>
      </dgm:t>
    </dgm:pt>
    <dgm:pt modelId="{E5A00538-D2EE-7E45-8741-816325C0F058}" type="pres">
      <dgm:prSet presAssocID="{306B105E-28AE-9D4B-8E41-0F540E364439}" presName="connectorText" presStyleLbl="sibTrans2D1" presStyleIdx="2" presStyleCnt="3"/>
      <dgm:spPr/>
      <dgm:t>
        <a:bodyPr/>
        <a:lstStyle/>
        <a:p>
          <a:endParaRPr lang="fr-FR"/>
        </a:p>
      </dgm:t>
    </dgm:pt>
    <dgm:pt modelId="{1BEDC9E9-3757-B240-A841-FC4E5C3BAD8C}" type="pres">
      <dgm:prSet presAssocID="{3FA58721-6FED-1747-BC03-9A5E7464914D}" presName="node" presStyleLbl="node1" presStyleIdx="3" presStyleCnt="4">
        <dgm:presLayoutVars>
          <dgm:bulletEnabled val="1"/>
        </dgm:presLayoutVars>
      </dgm:prSet>
      <dgm:spPr/>
      <dgm:t>
        <a:bodyPr/>
        <a:lstStyle/>
        <a:p>
          <a:endParaRPr lang="fr-FR"/>
        </a:p>
      </dgm:t>
    </dgm:pt>
  </dgm:ptLst>
  <dgm:cxnLst>
    <dgm:cxn modelId="{EFB8F016-C9BA-144F-B95F-57602018A0F1}" type="presOf" srcId="{95EF5B1D-F6C6-E244-81E1-6C36686C3F3B}" destId="{4A8A59F8-09A9-F84A-A767-C720E970A256}" srcOrd="0" destOrd="0" presId="urn:microsoft.com/office/officeart/2005/8/layout/process1"/>
    <dgm:cxn modelId="{CA78059F-5289-FF44-92C8-CE4ADAE7158F}" type="presOf" srcId="{306B105E-28AE-9D4B-8E41-0F540E364439}" destId="{158526E0-9466-EC42-A54E-73CE29D74516}" srcOrd="0" destOrd="0" presId="urn:microsoft.com/office/officeart/2005/8/layout/process1"/>
    <dgm:cxn modelId="{FABADEF5-DE8C-3F44-B3F3-F71B4BE1913E}" srcId="{F4990FD3-8716-BB4C-A14E-3A8D9F66FE0D}" destId="{95EF5B1D-F6C6-E244-81E1-6C36686C3F3B}" srcOrd="0" destOrd="0" parTransId="{39A592B8-74EA-F546-B6DD-4EF29FFF023C}" sibTransId="{D7A39450-839A-0A45-B5EB-2AEC7D707CD4}"/>
    <dgm:cxn modelId="{F89B91C9-FA92-F347-8C8C-640D2B5BBFC3}" type="presOf" srcId="{F4990FD3-8716-BB4C-A14E-3A8D9F66FE0D}" destId="{CD76A540-5CC3-7D43-B5BB-B34CA8C92D86}" srcOrd="0" destOrd="0" presId="urn:microsoft.com/office/officeart/2005/8/layout/process1"/>
    <dgm:cxn modelId="{6F1D3169-A295-6F49-9662-DBAA74848E53}" type="presOf" srcId="{D7A39450-839A-0A45-B5EB-2AEC7D707CD4}" destId="{5D134EE6-EB0F-EA41-AACB-EFBB81D283B4}" srcOrd="0" destOrd="0" presId="urn:microsoft.com/office/officeart/2005/8/layout/process1"/>
    <dgm:cxn modelId="{EEC424AB-D0BE-2242-A986-B1B9637ABECB}" type="presOf" srcId="{3FA58721-6FED-1747-BC03-9A5E7464914D}" destId="{1BEDC9E9-3757-B240-A841-FC4E5C3BAD8C}" srcOrd="0" destOrd="0" presId="urn:microsoft.com/office/officeart/2005/8/layout/process1"/>
    <dgm:cxn modelId="{E24AE0FD-46E5-B748-B32A-588478437CCB}" srcId="{F4990FD3-8716-BB4C-A14E-3A8D9F66FE0D}" destId="{40FA6169-AF4E-5F4B-91F0-C1BAA8A40D48}" srcOrd="1" destOrd="0" parTransId="{400BF16F-761B-AD4D-88EB-B368236D961E}" sibTransId="{89671159-FDFC-F646-B733-70C79D5E2526}"/>
    <dgm:cxn modelId="{B6E4AEDB-6FC6-CE45-9325-1A3A66F5818D}" type="presOf" srcId="{306B105E-28AE-9D4B-8E41-0F540E364439}" destId="{E5A00538-D2EE-7E45-8741-816325C0F058}" srcOrd="1" destOrd="0" presId="urn:microsoft.com/office/officeart/2005/8/layout/process1"/>
    <dgm:cxn modelId="{C8BA0746-4D9D-EB45-946E-10A98B6E1C7D}" type="presOf" srcId="{89671159-FDFC-F646-B733-70C79D5E2526}" destId="{AC31DE07-3D4D-3B49-ACE1-00CC4F5069A0}" srcOrd="1" destOrd="0" presId="urn:microsoft.com/office/officeart/2005/8/layout/process1"/>
    <dgm:cxn modelId="{28E895B6-5845-7F49-BC26-C40A5D347E0E}" srcId="{F4990FD3-8716-BB4C-A14E-3A8D9F66FE0D}" destId="{3FA58721-6FED-1747-BC03-9A5E7464914D}" srcOrd="3" destOrd="0" parTransId="{E352B190-68C5-E44E-8DC2-D1CBC2340E0C}" sibTransId="{7525130B-A2F3-494F-95E4-C9490B3160ED}"/>
    <dgm:cxn modelId="{574DBD66-D333-4040-B8A5-A6B4AF353A29}" type="presOf" srcId="{A9325D7F-86D8-964B-A69E-A04CE5179290}" destId="{5BFFC717-F302-A140-89E2-E473F2677B1D}" srcOrd="0" destOrd="0" presId="urn:microsoft.com/office/officeart/2005/8/layout/process1"/>
    <dgm:cxn modelId="{641F23D9-B066-EE40-A925-FA2537B9FCA2}" srcId="{F4990FD3-8716-BB4C-A14E-3A8D9F66FE0D}" destId="{A9325D7F-86D8-964B-A69E-A04CE5179290}" srcOrd="2" destOrd="0" parTransId="{8A44271C-5E0D-4B42-9683-DE56ADB82F1D}" sibTransId="{306B105E-28AE-9D4B-8E41-0F540E364439}"/>
    <dgm:cxn modelId="{E1AD96EA-FF09-EE47-AEE5-0943561697C7}" type="presOf" srcId="{89671159-FDFC-F646-B733-70C79D5E2526}" destId="{177AFD00-5A2E-D347-9F5D-60111677173A}" srcOrd="0" destOrd="0" presId="urn:microsoft.com/office/officeart/2005/8/layout/process1"/>
    <dgm:cxn modelId="{118A9EC2-E7B4-7142-8A1A-B6CEF52907A4}" type="presOf" srcId="{40FA6169-AF4E-5F4B-91F0-C1BAA8A40D48}" destId="{641E4E0D-CED0-DD4E-99AE-FBC37A4FEBA1}" srcOrd="0" destOrd="0" presId="urn:microsoft.com/office/officeart/2005/8/layout/process1"/>
    <dgm:cxn modelId="{9B3C26AC-6589-374A-AC6D-16C580109DF7}" type="presOf" srcId="{D7A39450-839A-0A45-B5EB-2AEC7D707CD4}" destId="{4D10C053-6343-D942-9385-DA27C23E3441}" srcOrd="1" destOrd="0" presId="urn:microsoft.com/office/officeart/2005/8/layout/process1"/>
    <dgm:cxn modelId="{C75C257C-973D-044D-AEDE-337D2FC942F5}" type="presParOf" srcId="{CD76A540-5CC3-7D43-B5BB-B34CA8C92D86}" destId="{4A8A59F8-09A9-F84A-A767-C720E970A256}" srcOrd="0" destOrd="0" presId="urn:microsoft.com/office/officeart/2005/8/layout/process1"/>
    <dgm:cxn modelId="{DFFB2431-70AE-2243-9F28-3D165AF05BAC}" type="presParOf" srcId="{CD76A540-5CC3-7D43-B5BB-B34CA8C92D86}" destId="{5D134EE6-EB0F-EA41-AACB-EFBB81D283B4}" srcOrd="1" destOrd="0" presId="urn:microsoft.com/office/officeart/2005/8/layout/process1"/>
    <dgm:cxn modelId="{B971BF99-D6B6-A341-8F0D-E287380FB8A1}" type="presParOf" srcId="{5D134EE6-EB0F-EA41-AACB-EFBB81D283B4}" destId="{4D10C053-6343-D942-9385-DA27C23E3441}" srcOrd="0" destOrd="0" presId="urn:microsoft.com/office/officeart/2005/8/layout/process1"/>
    <dgm:cxn modelId="{A133D153-D2F3-6F4E-86C1-FD67BC10C494}" type="presParOf" srcId="{CD76A540-5CC3-7D43-B5BB-B34CA8C92D86}" destId="{641E4E0D-CED0-DD4E-99AE-FBC37A4FEBA1}" srcOrd="2" destOrd="0" presId="urn:microsoft.com/office/officeart/2005/8/layout/process1"/>
    <dgm:cxn modelId="{61C9A304-AE49-D548-AA8A-D463845B81B2}" type="presParOf" srcId="{CD76A540-5CC3-7D43-B5BB-B34CA8C92D86}" destId="{177AFD00-5A2E-D347-9F5D-60111677173A}" srcOrd="3" destOrd="0" presId="urn:microsoft.com/office/officeart/2005/8/layout/process1"/>
    <dgm:cxn modelId="{75AA023E-0694-5B4F-926C-5D7AA266F10A}" type="presParOf" srcId="{177AFD00-5A2E-D347-9F5D-60111677173A}" destId="{AC31DE07-3D4D-3B49-ACE1-00CC4F5069A0}" srcOrd="0" destOrd="0" presId="urn:microsoft.com/office/officeart/2005/8/layout/process1"/>
    <dgm:cxn modelId="{FCFA07C7-7659-364E-AC4D-FE795D77C699}" type="presParOf" srcId="{CD76A540-5CC3-7D43-B5BB-B34CA8C92D86}" destId="{5BFFC717-F302-A140-89E2-E473F2677B1D}" srcOrd="4" destOrd="0" presId="urn:microsoft.com/office/officeart/2005/8/layout/process1"/>
    <dgm:cxn modelId="{95AEEACD-16F7-CD43-B889-048B733BE458}" type="presParOf" srcId="{CD76A540-5CC3-7D43-B5BB-B34CA8C92D86}" destId="{158526E0-9466-EC42-A54E-73CE29D74516}" srcOrd="5" destOrd="0" presId="urn:microsoft.com/office/officeart/2005/8/layout/process1"/>
    <dgm:cxn modelId="{48C64055-AB8E-0F44-8C1C-7A73F1AF2B46}" type="presParOf" srcId="{158526E0-9466-EC42-A54E-73CE29D74516}" destId="{E5A00538-D2EE-7E45-8741-816325C0F058}" srcOrd="0" destOrd="0" presId="urn:microsoft.com/office/officeart/2005/8/layout/process1"/>
    <dgm:cxn modelId="{A8392A7C-7D69-BF45-B331-73D2244B67D7}" type="presParOf" srcId="{CD76A540-5CC3-7D43-B5BB-B34CA8C92D86}" destId="{1BEDC9E9-3757-B240-A841-FC4E5C3BAD8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67433-F30B-C246-9846-FD28E39073F8}">
      <dsp:nvSpPr>
        <dsp:cNvPr id="0" name=""/>
        <dsp:cNvSpPr/>
      </dsp:nvSpPr>
      <dsp:spPr>
        <a:xfrm>
          <a:off x="2571" y="37084"/>
          <a:ext cx="2507456" cy="689632"/>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b="1" i="1" kern="1200" dirty="0" smtClean="0">
              <a:solidFill>
                <a:schemeClr val="tx1"/>
              </a:solidFill>
              <a:latin typeface="Helvetica Neue"/>
              <a:cs typeface="Helvetica Neue"/>
            </a:rPr>
            <a:t>Public actors </a:t>
          </a:r>
          <a:endParaRPr lang="en-US" sz="1900" kern="1200" dirty="0">
            <a:solidFill>
              <a:schemeClr val="tx1"/>
            </a:solidFill>
            <a:latin typeface="Helvetica Neue"/>
            <a:cs typeface="Helvetica Neue"/>
          </a:endParaRPr>
        </a:p>
      </dsp:txBody>
      <dsp:txXfrm>
        <a:off x="2571" y="37084"/>
        <a:ext cx="2507456" cy="689632"/>
      </dsp:txXfrm>
    </dsp:sp>
    <dsp:sp modelId="{73527564-239A-3B48-8F2B-687222B003AB}">
      <dsp:nvSpPr>
        <dsp:cNvPr id="0" name=""/>
        <dsp:cNvSpPr/>
      </dsp:nvSpPr>
      <dsp:spPr>
        <a:xfrm>
          <a:off x="2571" y="726716"/>
          <a:ext cx="2507456" cy="362314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solidFill>
                <a:schemeClr val="tx1"/>
              </a:solidFill>
              <a:latin typeface="Helvetica Neue"/>
              <a:cs typeface="Helvetica Neue"/>
            </a:rPr>
            <a:t>Central government, Ministries (Health, Environment, Local Government, Finance, Public Works) </a:t>
          </a:r>
          <a:endParaRPr lang="en-US" sz="1900" kern="1200" dirty="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kern="1200" dirty="0" smtClean="0">
              <a:solidFill>
                <a:schemeClr val="tx1"/>
              </a:solidFill>
              <a:latin typeface="Helvetica Neue"/>
              <a:cs typeface="Helvetica Neue"/>
            </a:rPr>
            <a:t>Local Governments </a:t>
          </a:r>
          <a:endParaRPr lang="en-US" sz="1900" kern="1200" dirty="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kern="1200" smtClean="0">
              <a:solidFill>
                <a:schemeClr val="tx1"/>
              </a:solidFill>
              <a:latin typeface="Helvetica Neue"/>
              <a:cs typeface="Helvetica Neue"/>
            </a:rPr>
            <a:t>Utilities </a:t>
          </a:r>
          <a:endParaRPr lang="en-US" sz="1900" kern="1200">
            <a:solidFill>
              <a:schemeClr val="tx1"/>
            </a:solidFill>
            <a:latin typeface="Helvetica Neue"/>
            <a:cs typeface="Helvetica Neue"/>
          </a:endParaRPr>
        </a:p>
      </dsp:txBody>
      <dsp:txXfrm>
        <a:off x="2571" y="726716"/>
        <a:ext cx="2507456" cy="3623142"/>
      </dsp:txXfrm>
    </dsp:sp>
    <dsp:sp modelId="{B926C88D-B64F-C94B-B12E-31C3A4F4EDC9}">
      <dsp:nvSpPr>
        <dsp:cNvPr id="0" name=""/>
        <dsp:cNvSpPr/>
      </dsp:nvSpPr>
      <dsp:spPr>
        <a:xfrm>
          <a:off x="2861071" y="37084"/>
          <a:ext cx="2507456" cy="689632"/>
        </a:xfrm>
        <a:prstGeom prst="rect">
          <a:avLst/>
        </a:prstGeom>
        <a:gradFill rotWithShape="0">
          <a:gsLst>
            <a:gs pos="0">
              <a:schemeClr val="accent3">
                <a:hueOff val="5625133"/>
                <a:satOff val="-8440"/>
                <a:lumOff val="-1373"/>
                <a:alphaOff val="0"/>
                <a:tint val="100000"/>
                <a:shade val="100000"/>
                <a:satMod val="130000"/>
              </a:schemeClr>
            </a:gs>
            <a:gs pos="100000">
              <a:schemeClr val="accent3">
                <a:hueOff val="5625133"/>
                <a:satOff val="-8440"/>
                <a:lumOff val="-1373"/>
                <a:alphaOff val="0"/>
                <a:tint val="50000"/>
                <a:shade val="100000"/>
                <a:satMod val="350000"/>
              </a:schemeClr>
            </a:gs>
          </a:gsLst>
          <a:lin ang="16200000" scaled="0"/>
        </a:gradFill>
        <a:ln w="9525" cap="flat" cmpd="sng" algn="ctr">
          <a:solidFill>
            <a:schemeClr val="accent3">
              <a:hueOff val="5625133"/>
              <a:satOff val="-8440"/>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b="1" i="1" kern="1200" smtClean="0">
              <a:solidFill>
                <a:schemeClr val="tx1"/>
              </a:solidFill>
              <a:latin typeface="Helvetica Neue"/>
              <a:cs typeface="Helvetica Neue"/>
            </a:rPr>
            <a:t>Private actors </a:t>
          </a:r>
          <a:endParaRPr lang="en-US" sz="1900" kern="1200">
            <a:solidFill>
              <a:schemeClr val="tx1"/>
            </a:solidFill>
            <a:latin typeface="Helvetica Neue"/>
            <a:cs typeface="Helvetica Neue"/>
          </a:endParaRPr>
        </a:p>
      </dsp:txBody>
      <dsp:txXfrm>
        <a:off x="2861071" y="37084"/>
        <a:ext cx="2507456" cy="689632"/>
      </dsp:txXfrm>
    </dsp:sp>
    <dsp:sp modelId="{82F2F0D3-5E65-CB47-B749-374313DFF65B}">
      <dsp:nvSpPr>
        <dsp:cNvPr id="0" name=""/>
        <dsp:cNvSpPr/>
      </dsp:nvSpPr>
      <dsp:spPr>
        <a:xfrm>
          <a:off x="2861071" y="726716"/>
          <a:ext cx="2507456" cy="3623142"/>
        </a:xfrm>
        <a:prstGeom prst="rect">
          <a:avLst/>
        </a:prstGeom>
        <a:solidFill>
          <a:schemeClr val="accent3">
            <a:tint val="40000"/>
            <a:alpha val="90000"/>
            <a:hueOff val="5358426"/>
            <a:satOff val="-6896"/>
            <a:lumOff val="-537"/>
            <a:alphaOff val="0"/>
          </a:schemeClr>
        </a:solidFill>
        <a:ln w="9525" cap="flat" cmpd="sng" algn="ctr">
          <a:solidFill>
            <a:schemeClr val="accent3">
              <a:tint val="40000"/>
              <a:alpha val="90000"/>
              <a:hueOff val="5358426"/>
              <a:satOff val="-6896"/>
              <a:lumOff val="-5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smtClean="0">
              <a:solidFill>
                <a:schemeClr val="tx1"/>
              </a:solidFill>
              <a:latin typeface="Helvetica Neue"/>
              <a:cs typeface="Helvetica Neue"/>
            </a:rPr>
            <a:t>Designers </a:t>
          </a:r>
          <a:endParaRPr lang="en-US" sz="1900" kern="120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kern="1200" smtClean="0">
              <a:solidFill>
                <a:schemeClr val="tx1"/>
              </a:solidFill>
              <a:latin typeface="Helvetica Neue"/>
              <a:cs typeface="Helvetica Neue"/>
            </a:rPr>
            <a:t>Construction companies </a:t>
          </a:r>
          <a:endParaRPr lang="en-US" sz="1900" kern="120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kern="1200" smtClean="0">
              <a:solidFill>
                <a:schemeClr val="tx1"/>
              </a:solidFill>
              <a:latin typeface="Helvetica Neue"/>
              <a:cs typeface="Helvetica Neue"/>
            </a:rPr>
            <a:t>Water &amp; sanitation companies</a:t>
          </a:r>
          <a:endParaRPr lang="en-US" sz="1900" kern="120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kern="1200" smtClean="0">
              <a:solidFill>
                <a:schemeClr val="tx1"/>
              </a:solidFill>
              <a:latin typeface="Helvetica Neue"/>
              <a:cs typeface="Helvetica Neue"/>
            </a:rPr>
            <a:t>Small scale providers (masons, truck emptier, ...)</a:t>
          </a:r>
          <a:endParaRPr lang="en-US" sz="1900" kern="120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kern="1200" smtClean="0">
              <a:solidFill>
                <a:schemeClr val="tx1"/>
              </a:solidFill>
              <a:latin typeface="Helvetica Neue"/>
              <a:cs typeface="Helvetica Neue"/>
            </a:rPr>
            <a:t>Communication and advertising agencies and media </a:t>
          </a:r>
          <a:endParaRPr lang="en-US" sz="1900" kern="1200">
            <a:solidFill>
              <a:schemeClr val="tx1"/>
            </a:solidFill>
            <a:latin typeface="Helvetica Neue"/>
            <a:cs typeface="Helvetica Neue"/>
          </a:endParaRPr>
        </a:p>
      </dsp:txBody>
      <dsp:txXfrm>
        <a:off x="2861071" y="726716"/>
        <a:ext cx="2507456" cy="3623142"/>
      </dsp:txXfrm>
    </dsp:sp>
    <dsp:sp modelId="{599D164E-0C42-0D40-9B5B-3C3DB81BE64C}">
      <dsp:nvSpPr>
        <dsp:cNvPr id="0" name=""/>
        <dsp:cNvSpPr/>
      </dsp:nvSpPr>
      <dsp:spPr>
        <a:xfrm>
          <a:off x="5719571" y="37084"/>
          <a:ext cx="2507456" cy="689632"/>
        </a:xfrm>
        <a:prstGeom prst="rect">
          <a:avLst/>
        </a:prstGeom>
        <a:gradFill rotWithShape="0">
          <a:gsLst>
            <a:gs pos="0">
              <a:schemeClr val="accent3">
                <a:hueOff val="11250266"/>
                <a:satOff val="-16880"/>
                <a:lumOff val="-2745"/>
                <a:alphaOff val="0"/>
                <a:tint val="100000"/>
                <a:shade val="100000"/>
                <a:satMod val="130000"/>
              </a:schemeClr>
            </a:gs>
            <a:gs pos="100000">
              <a:schemeClr val="accent3">
                <a:hueOff val="11250266"/>
                <a:satOff val="-16880"/>
                <a:lumOff val="-2745"/>
                <a:alphaOff val="0"/>
                <a:tint val="50000"/>
                <a:shade val="100000"/>
                <a:satMod val="350000"/>
              </a:schemeClr>
            </a:gs>
          </a:gsLst>
          <a:lin ang="16200000" scaled="0"/>
        </a:gradFill>
        <a:ln w="9525" cap="flat" cmpd="sng" algn="ctr">
          <a:solidFill>
            <a:schemeClr val="accent3">
              <a:hueOff val="11250266"/>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b="1" i="1" kern="1200" smtClean="0">
              <a:solidFill>
                <a:schemeClr val="tx1"/>
              </a:solidFill>
              <a:latin typeface="Helvetica Neue"/>
              <a:cs typeface="Helvetica Neue"/>
            </a:rPr>
            <a:t>NGOs, community organizations </a:t>
          </a:r>
          <a:endParaRPr lang="en-US" sz="1900" kern="1200">
            <a:solidFill>
              <a:schemeClr val="tx1"/>
            </a:solidFill>
            <a:latin typeface="Helvetica Neue"/>
            <a:cs typeface="Helvetica Neue"/>
          </a:endParaRPr>
        </a:p>
      </dsp:txBody>
      <dsp:txXfrm>
        <a:off x="5719571" y="37084"/>
        <a:ext cx="2507456" cy="689632"/>
      </dsp:txXfrm>
    </dsp:sp>
    <dsp:sp modelId="{A0C1E6A1-F8AE-2D45-8F4C-78D61133C24F}">
      <dsp:nvSpPr>
        <dsp:cNvPr id="0" name=""/>
        <dsp:cNvSpPr/>
      </dsp:nvSpPr>
      <dsp:spPr>
        <a:xfrm>
          <a:off x="5719571" y="726716"/>
          <a:ext cx="2507456" cy="3623142"/>
        </a:xfrm>
        <a:prstGeom prst="rect">
          <a:avLst/>
        </a:prstGeom>
        <a:solidFill>
          <a:schemeClr val="accent3">
            <a:tint val="40000"/>
            <a:alpha val="90000"/>
            <a:hueOff val="10716852"/>
            <a:satOff val="-13793"/>
            <a:lumOff val="-1075"/>
            <a:alphaOff val="0"/>
          </a:schemeClr>
        </a:solidFill>
        <a:ln w="9525" cap="flat" cmpd="sng" algn="ctr">
          <a:solidFill>
            <a:schemeClr val="accent3">
              <a:tint val="40000"/>
              <a:alpha val="90000"/>
              <a:hueOff val="10716852"/>
              <a:satOff val="-13793"/>
              <a:lumOff val="-10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i="1" kern="1200" smtClean="0">
              <a:solidFill>
                <a:schemeClr val="tx1"/>
              </a:solidFill>
              <a:latin typeface="Helvetica Neue"/>
              <a:cs typeface="Helvetica Neue"/>
            </a:rPr>
            <a:t>Hygiene promotion</a:t>
          </a:r>
          <a:endParaRPr lang="en-US" sz="1900" kern="120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i="1" kern="1200" smtClean="0">
              <a:solidFill>
                <a:schemeClr val="tx1"/>
              </a:solidFill>
              <a:latin typeface="Helvetica Neue"/>
              <a:cs typeface="Helvetica Neue"/>
            </a:rPr>
            <a:t>Costmers</a:t>
          </a:r>
          <a:endParaRPr lang="en-US" sz="1900" kern="1200">
            <a:solidFill>
              <a:schemeClr val="tx1"/>
            </a:solidFill>
            <a:latin typeface="Helvetica Neue"/>
            <a:cs typeface="Helvetica Neue"/>
          </a:endParaRPr>
        </a:p>
        <a:p>
          <a:pPr marL="171450" lvl="1" indent="-171450" algn="l" defTabSz="844550" rtl="0">
            <a:lnSpc>
              <a:spcPct val="90000"/>
            </a:lnSpc>
            <a:spcBef>
              <a:spcPct val="0"/>
            </a:spcBef>
            <a:spcAft>
              <a:spcPct val="15000"/>
            </a:spcAft>
            <a:buChar char="••"/>
          </a:pPr>
          <a:r>
            <a:rPr lang="en-US" sz="1900" i="1" kern="1200" smtClean="0">
              <a:solidFill>
                <a:schemeClr val="tx1"/>
              </a:solidFill>
              <a:latin typeface="Helvetica Neue"/>
              <a:cs typeface="Helvetica Neue"/>
            </a:rPr>
            <a:t>Etc..</a:t>
          </a:r>
          <a:endParaRPr lang="en-US" sz="1900" kern="1200">
            <a:solidFill>
              <a:schemeClr val="tx1"/>
            </a:solidFill>
            <a:latin typeface="Helvetica Neue"/>
            <a:cs typeface="Helvetica Neue"/>
          </a:endParaRPr>
        </a:p>
      </dsp:txBody>
      <dsp:txXfrm>
        <a:off x="5719571" y="726716"/>
        <a:ext cx="2507456" cy="3623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F0B67-735E-5443-AE76-FF13B05E9330}">
      <dsp:nvSpPr>
        <dsp:cNvPr id="0" name=""/>
        <dsp:cNvSpPr/>
      </dsp:nvSpPr>
      <dsp:spPr>
        <a:xfrm>
          <a:off x="2943448" y="9"/>
          <a:ext cx="2342703" cy="1171351"/>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US" sz="1800" b="1" kern="1200" noProof="0" smtClean="0">
              <a:solidFill>
                <a:srgbClr val="000000"/>
              </a:solidFill>
            </a:rPr>
            <a:t>Service Provider</a:t>
          </a:r>
          <a:endParaRPr lang="en-US" sz="1800" b="1" kern="1200" noProof="0">
            <a:solidFill>
              <a:srgbClr val="000000"/>
            </a:solidFill>
          </a:endParaRPr>
        </a:p>
        <a:p>
          <a:pPr marL="171450" lvl="1" indent="-171450" algn="ctr" defTabSz="711200">
            <a:lnSpc>
              <a:spcPct val="90000"/>
            </a:lnSpc>
            <a:spcBef>
              <a:spcPct val="0"/>
            </a:spcBef>
            <a:spcAft>
              <a:spcPct val="15000"/>
            </a:spcAft>
            <a:buChar char="••"/>
          </a:pPr>
          <a:r>
            <a:rPr lang="en-US" sz="1600" kern="1200" noProof="0" smtClean="0">
              <a:solidFill>
                <a:srgbClr val="000000"/>
              </a:solidFill>
            </a:rPr>
            <a:t>provide a service</a:t>
          </a:r>
          <a:endParaRPr lang="en-US" sz="1600" kern="1200" noProof="0">
            <a:solidFill>
              <a:srgbClr val="000000"/>
            </a:solidFill>
          </a:endParaRPr>
        </a:p>
      </dsp:txBody>
      <dsp:txXfrm>
        <a:off x="2977756" y="34317"/>
        <a:ext cx="2274087" cy="1102735"/>
      </dsp:txXfrm>
    </dsp:sp>
    <dsp:sp modelId="{91D3CD3C-00A2-9945-8659-DF4FF66FA860}">
      <dsp:nvSpPr>
        <dsp:cNvPr id="0" name=""/>
        <dsp:cNvSpPr/>
      </dsp:nvSpPr>
      <dsp:spPr>
        <a:xfrm rot="3421070">
          <a:off x="4981521" y="1698439"/>
          <a:ext cx="1259387" cy="409973"/>
        </a:xfrm>
        <a:prstGeom prst="leftRightArrow">
          <a:avLst>
            <a:gd name="adj1" fmla="val 60000"/>
            <a:gd name="adj2" fmla="val 5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noProof="0">
            <a:solidFill>
              <a:srgbClr val="000000"/>
            </a:solidFill>
          </a:endParaRPr>
        </a:p>
      </dsp:txBody>
      <dsp:txXfrm>
        <a:off x="5104513" y="1780434"/>
        <a:ext cx="1013403" cy="245983"/>
      </dsp:txXfrm>
    </dsp:sp>
    <dsp:sp modelId="{F06364B9-2E9D-CE4A-9845-398D5909C0E3}">
      <dsp:nvSpPr>
        <dsp:cNvPr id="0" name=""/>
        <dsp:cNvSpPr/>
      </dsp:nvSpPr>
      <dsp:spPr>
        <a:xfrm>
          <a:off x="4938944" y="3074899"/>
          <a:ext cx="2342703" cy="1171351"/>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US" sz="1800" b="1" kern="1200" noProof="0" smtClean="0">
              <a:solidFill>
                <a:srgbClr val="000000"/>
              </a:solidFill>
            </a:rPr>
            <a:t>Government</a:t>
          </a:r>
          <a:endParaRPr lang="en-US" sz="1800" b="1" kern="1200" noProof="0">
            <a:solidFill>
              <a:srgbClr val="000000"/>
            </a:solidFill>
          </a:endParaRPr>
        </a:p>
        <a:p>
          <a:pPr marL="171450" lvl="1" indent="-171450" algn="ctr" defTabSz="711200">
            <a:lnSpc>
              <a:spcPct val="90000"/>
            </a:lnSpc>
            <a:spcBef>
              <a:spcPct val="0"/>
            </a:spcBef>
            <a:spcAft>
              <a:spcPct val="15000"/>
            </a:spcAft>
            <a:buChar char="••"/>
          </a:pPr>
          <a:r>
            <a:rPr lang="en-US" sz="1600" kern="1200" noProof="0" smtClean="0">
              <a:solidFill>
                <a:srgbClr val="000000"/>
              </a:solidFill>
            </a:rPr>
            <a:t>sets rules/regulations</a:t>
          </a:r>
          <a:endParaRPr lang="en-US" sz="1600" kern="1200" noProof="0">
            <a:solidFill>
              <a:srgbClr val="000000"/>
            </a:solidFill>
          </a:endParaRPr>
        </a:p>
        <a:p>
          <a:pPr marL="171450" lvl="1" indent="-171450" algn="ctr" defTabSz="711200">
            <a:lnSpc>
              <a:spcPct val="90000"/>
            </a:lnSpc>
            <a:spcBef>
              <a:spcPct val="0"/>
            </a:spcBef>
            <a:spcAft>
              <a:spcPct val="15000"/>
            </a:spcAft>
            <a:buChar char="••"/>
          </a:pPr>
          <a:r>
            <a:rPr lang="en-US" sz="1600" kern="1200" noProof="0" smtClean="0">
              <a:solidFill>
                <a:srgbClr val="000000"/>
              </a:solidFill>
            </a:rPr>
            <a:t>cares for the users rights and needs</a:t>
          </a:r>
          <a:endParaRPr lang="en-US" sz="1600" kern="1200" noProof="0">
            <a:solidFill>
              <a:srgbClr val="000000"/>
            </a:solidFill>
          </a:endParaRPr>
        </a:p>
      </dsp:txBody>
      <dsp:txXfrm>
        <a:off x="4973252" y="3109207"/>
        <a:ext cx="2274087" cy="1102735"/>
      </dsp:txXfrm>
    </dsp:sp>
    <dsp:sp modelId="{E37AAEE7-EFAF-4A42-B31A-316C9945D465}">
      <dsp:nvSpPr>
        <dsp:cNvPr id="0" name=""/>
        <dsp:cNvSpPr/>
      </dsp:nvSpPr>
      <dsp:spPr>
        <a:xfrm rot="10746942">
          <a:off x="3522227" y="3485816"/>
          <a:ext cx="1259387" cy="409973"/>
        </a:xfrm>
        <a:prstGeom prst="leftRightArrow">
          <a:avLst>
            <a:gd name="adj1" fmla="val 60000"/>
            <a:gd name="adj2" fmla="val 5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noProof="0">
            <a:solidFill>
              <a:srgbClr val="000000"/>
            </a:solidFill>
          </a:endParaRPr>
        </a:p>
      </dsp:txBody>
      <dsp:txXfrm rot="10800000">
        <a:off x="3645219" y="3567811"/>
        <a:ext cx="1013403" cy="245983"/>
      </dsp:txXfrm>
    </dsp:sp>
    <dsp:sp modelId="{071C2566-FC5D-5044-8548-F3EBE1BB4521}">
      <dsp:nvSpPr>
        <dsp:cNvPr id="0" name=""/>
        <dsp:cNvSpPr/>
      </dsp:nvSpPr>
      <dsp:spPr>
        <a:xfrm>
          <a:off x="1022194" y="3135355"/>
          <a:ext cx="2342703" cy="1171351"/>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US" sz="1800" b="1" kern="1200" noProof="0" smtClean="0">
              <a:solidFill>
                <a:srgbClr val="000000"/>
              </a:solidFill>
            </a:rPr>
            <a:t>User</a:t>
          </a:r>
          <a:endParaRPr lang="en-US" sz="1800" b="1" kern="1200" noProof="0">
            <a:solidFill>
              <a:srgbClr val="000000"/>
            </a:solidFill>
          </a:endParaRPr>
        </a:p>
        <a:p>
          <a:pPr marL="171450" lvl="1" indent="-171450" algn="ctr" defTabSz="711200">
            <a:lnSpc>
              <a:spcPct val="90000"/>
            </a:lnSpc>
            <a:spcBef>
              <a:spcPct val="0"/>
            </a:spcBef>
            <a:spcAft>
              <a:spcPct val="15000"/>
            </a:spcAft>
            <a:buChar char="••"/>
          </a:pPr>
          <a:r>
            <a:rPr lang="en-US" sz="1600" kern="1200" noProof="0" smtClean="0">
              <a:solidFill>
                <a:srgbClr val="000000"/>
              </a:solidFill>
            </a:rPr>
            <a:t>pays for the service</a:t>
          </a:r>
          <a:endParaRPr lang="en-US" sz="1600" kern="1200" noProof="0">
            <a:solidFill>
              <a:srgbClr val="000000"/>
            </a:solidFill>
          </a:endParaRPr>
        </a:p>
        <a:p>
          <a:pPr marL="171450" lvl="1" indent="-171450" algn="ctr" defTabSz="711200">
            <a:lnSpc>
              <a:spcPct val="90000"/>
            </a:lnSpc>
            <a:spcBef>
              <a:spcPct val="0"/>
            </a:spcBef>
            <a:spcAft>
              <a:spcPct val="15000"/>
            </a:spcAft>
            <a:buChar char="••"/>
          </a:pPr>
          <a:r>
            <a:rPr lang="en-US" sz="1600" kern="1200" noProof="0" smtClean="0">
              <a:solidFill>
                <a:srgbClr val="000000"/>
              </a:solidFill>
            </a:rPr>
            <a:t>votes for (or against) the government</a:t>
          </a:r>
          <a:endParaRPr lang="en-US" sz="1600" kern="1200" noProof="0">
            <a:solidFill>
              <a:srgbClr val="000000"/>
            </a:solidFill>
          </a:endParaRPr>
        </a:p>
      </dsp:txBody>
      <dsp:txXfrm>
        <a:off x="1056502" y="3169663"/>
        <a:ext cx="2274087" cy="1102735"/>
      </dsp:txXfrm>
    </dsp:sp>
    <dsp:sp modelId="{70752DC5-95D4-6A40-807C-2BAB66D3A815}">
      <dsp:nvSpPr>
        <dsp:cNvPr id="0" name=""/>
        <dsp:cNvSpPr/>
      </dsp:nvSpPr>
      <dsp:spPr>
        <a:xfrm rot="18089929">
          <a:off x="1854750" y="1839515"/>
          <a:ext cx="1259387" cy="409973"/>
        </a:xfrm>
        <a:prstGeom prst="leftRightArrow">
          <a:avLst>
            <a:gd name="adj1" fmla="val 60000"/>
            <a:gd name="adj2"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noProof="0">
            <a:solidFill>
              <a:srgbClr val="000000"/>
            </a:solidFill>
          </a:endParaRPr>
        </a:p>
      </dsp:txBody>
      <dsp:txXfrm>
        <a:off x="1977742" y="1921510"/>
        <a:ext cx="1013403" cy="2459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A59F8-09A9-F84A-A767-C720E970A256}">
      <dsp:nvSpPr>
        <dsp:cNvPr id="0" name=""/>
        <dsp:cNvSpPr/>
      </dsp:nvSpPr>
      <dsp:spPr>
        <a:xfrm>
          <a:off x="3616" y="334908"/>
          <a:ext cx="1581224" cy="1749229"/>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solidFill>
                <a:srgbClr val="000000"/>
              </a:solidFill>
            </a:rPr>
            <a:t>Self-provision </a:t>
          </a:r>
          <a:endParaRPr lang="en-US" sz="1800" kern="1200">
            <a:solidFill>
              <a:srgbClr val="000000"/>
            </a:solidFill>
          </a:endParaRPr>
        </a:p>
      </dsp:txBody>
      <dsp:txXfrm>
        <a:off x="49928" y="381220"/>
        <a:ext cx="1488600" cy="1656605"/>
      </dsp:txXfrm>
    </dsp:sp>
    <dsp:sp modelId="{5D134EE6-EB0F-EA41-AACB-EFBB81D283B4}">
      <dsp:nvSpPr>
        <dsp:cNvPr id="0" name=""/>
        <dsp:cNvSpPr/>
      </dsp:nvSpPr>
      <dsp:spPr>
        <a:xfrm>
          <a:off x="1742963" y="1013451"/>
          <a:ext cx="335219" cy="392143"/>
        </a:xfrm>
        <a:prstGeom prst="rightArrow">
          <a:avLst>
            <a:gd name="adj1" fmla="val 60000"/>
            <a:gd name="adj2" fmla="val 5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fr-FR" sz="1600" kern="1200">
            <a:solidFill>
              <a:srgbClr val="000000"/>
            </a:solidFill>
          </a:endParaRPr>
        </a:p>
      </dsp:txBody>
      <dsp:txXfrm>
        <a:off x="1742963" y="1091880"/>
        <a:ext cx="234653" cy="235285"/>
      </dsp:txXfrm>
    </dsp:sp>
    <dsp:sp modelId="{641E4E0D-CED0-DD4E-99AE-FBC37A4FEBA1}">
      <dsp:nvSpPr>
        <dsp:cNvPr id="0" name=""/>
        <dsp:cNvSpPr/>
      </dsp:nvSpPr>
      <dsp:spPr>
        <a:xfrm>
          <a:off x="2217330" y="334908"/>
          <a:ext cx="1581224" cy="1749229"/>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solidFill>
                <a:srgbClr val="000000"/>
              </a:solidFill>
            </a:rPr>
            <a:t>Community initiatives, </a:t>
          </a:r>
          <a:endParaRPr lang="en-US" sz="1800" kern="1200">
            <a:solidFill>
              <a:srgbClr val="000000"/>
            </a:solidFill>
          </a:endParaRPr>
        </a:p>
      </dsp:txBody>
      <dsp:txXfrm>
        <a:off x="2263642" y="381220"/>
        <a:ext cx="1488600" cy="1656605"/>
      </dsp:txXfrm>
    </dsp:sp>
    <dsp:sp modelId="{177AFD00-5A2E-D347-9F5D-60111677173A}">
      <dsp:nvSpPr>
        <dsp:cNvPr id="0" name=""/>
        <dsp:cNvSpPr/>
      </dsp:nvSpPr>
      <dsp:spPr>
        <a:xfrm>
          <a:off x="3956677" y="1013451"/>
          <a:ext cx="335219" cy="392143"/>
        </a:xfrm>
        <a:prstGeom prst="rightArrow">
          <a:avLst>
            <a:gd name="adj1" fmla="val 60000"/>
            <a:gd name="adj2" fmla="val 5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fr-FR" sz="1600" kern="1200">
            <a:solidFill>
              <a:srgbClr val="000000"/>
            </a:solidFill>
          </a:endParaRPr>
        </a:p>
      </dsp:txBody>
      <dsp:txXfrm>
        <a:off x="3956677" y="1091880"/>
        <a:ext cx="234653" cy="235285"/>
      </dsp:txXfrm>
    </dsp:sp>
    <dsp:sp modelId="{5BFFC717-F302-A140-89E2-E473F2677B1D}">
      <dsp:nvSpPr>
        <dsp:cNvPr id="0" name=""/>
        <dsp:cNvSpPr/>
      </dsp:nvSpPr>
      <dsp:spPr>
        <a:xfrm>
          <a:off x="4431044" y="334908"/>
          <a:ext cx="1581224" cy="1749229"/>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solidFill>
                <a:srgbClr val="000000"/>
              </a:solidFill>
            </a:rPr>
            <a:t>Service provision by small scale operators (formal and informal)</a:t>
          </a:r>
          <a:endParaRPr lang="en-US" sz="1800" kern="1200" dirty="0">
            <a:solidFill>
              <a:srgbClr val="000000"/>
            </a:solidFill>
          </a:endParaRPr>
        </a:p>
      </dsp:txBody>
      <dsp:txXfrm>
        <a:off x="4477356" y="381220"/>
        <a:ext cx="1488600" cy="1656605"/>
      </dsp:txXfrm>
    </dsp:sp>
    <dsp:sp modelId="{158526E0-9466-EC42-A54E-73CE29D74516}">
      <dsp:nvSpPr>
        <dsp:cNvPr id="0" name=""/>
        <dsp:cNvSpPr/>
      </dsp:nvSpPr>
      <dsp:spPr>
        <a:xfrm>
          <a:off x="6170391" y="1013451"/>
          <a:ext cx="335219" cy="392143"/>
        </a:xfrm>
        <a:prstGeom prst="rightArrow">
          <a:avLst>
            <a:gd name="adj1" fmla="val 60000"/>
            <a:gd name="adj2"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fr-FR" sz="1600" kern="1200">
            <a:solidFill>
              <a:srgbClr val="000000"/>
            </a:solidFill>
          </a:endParaRPr>
        </a:p>
      </dsp:txBody>
      <dsp:txXfrm>
        <a:off x="6170391" y="1091880"/>
        <a:ext cx="234653" cy="235285"/>
      </dsp:txXfrm>
    </dsp:sp>
    <dsp:sp modelId="{1BEDC9E9-3757-B240-A841-FC4E5C3BAD8C}">
      <dsp:nvSpPr>
        <dsp:cNvPr id="0" name=""/>
        <dsp:cNvSpPr/>
      </dsp:nvSpPr>
      <dsp:spPr>
        <a:xfrm>
          <a:off x="6644759" y="334908"/>
          <a:ext cx="1581224" cy="1749229"/>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solidFill>
                <a:srgbClr val="000000"/>
              </a:solidFill>
            </a:rPr>
            <a:t>Public provision by municipalities and/or utilities. </a:t>
          </a:r>
          <a:endParaRPr lang="en-US" sz="1800" kern="1200">
            <a:solidFill>
              <a:srgbClr val="000000"/>
            </a:solidFill>
          </a:endParaRPr>
        </a:p>
      </dsp:txBody>
      <dsp:txXfrm>
        <a:off x="6691071" y="381220"/>
        <a:ext cx="1488600" cy="165660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865438"/>
            <a:ext cx="7772400" cy="674538"/>
          </a:xfrm>
          <a:prstGeom prst="rect">
            <a:avLst/>
          </a:prstGeom>
        </p:spPr>
        <p:txBody>
          <a:bodyPr/>
          <a:lstStyle>
            <a:lvl1pPr>
              <a:defRPr sz="3200">
                <a:latin typeface="Helvetica Light"/>
                <a:cs typeface="Helvetica Light"/>
              </a:defRPr>
            </a:lvl1pPr>
          </a:lstStyle>
          <a:p>
            <a:r>
              <a:rPr lang="de-DE" dirty="0" smtClean="0"/>
              <a:t>Mastertitelformat bearbeiten</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dirty="0"/>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10346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45874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892970" y="4723805"/>
            <a:ext cx="7358063" cy="1000125"/>
          </a:xfrm>
          <a:prstGeom prst="rect">
            <a:avLst/>
          </a:prstGeom>
        </p:spPr>
        <p:txBody>
          <a:bodyPr lIns="64291" tIns="32146" rIns="64291" bIns="32146" anchor="b"/>
          <a:lstStyle/>
          <a:p>
            <a:pPr lvl="0">
              <a:defRPr sz="1800"/>
            </a:pPr>
            <a:r>
              <a:rPr sz="5600"/>
              <a:t>Titeltext</a:t>
            </a:r>
          </a:p>
        </p:txBody>
      </p:sp>
      <p:sp>
        <p:nvSpPr>
          <p:cNvPr id="9" name="Shape 9"/>
          <p:cNvSpPr>
            <a:spLocks noGrp="1"/>
          </p:cNvSpPr>
          <p:nvPr>
            <p:ph type="body" idx="1"/>
          </p:nvPr>
        </p:nvSpPr>
        <p:spPr>
          <a:xfrm>
            <a:off x="892970" y="5759649"/>
            <a:ext cx="7358063" cy="794742"/>
          </a:xfrm>
          <a:prstGeom prst="rect">
            <a:avLst/>
          </a:prstGeom>
        </p:spPr>
        <p:txBody>
          <a:bodyPr anchor="t"/>
          <a:lstStyle>
            <a:lvl1pPr marL="0" indent="0" algn="ctr">
              <a:spcBef>
                <a:spcPts val="0"/>
              </a:spcBef>
              <a:buSzTx/>
              <a:buNone/>
              <a:defRPr sz="2200"/>
            </a:lvl1pPr>
            <a:lvl2pPr marL="0" indent="160721" algn="ctr">
              <a:spcBef>
                <a:spcPts val="0"/>
              </a:spcBef>
              <a:buSzTx/>
              <a:buNone/>
              <a:defRPr sz="2200"/>
            </a:lvl2pPr>
            <a:lvl3pPr marL="0" indent="321440" algn="ctr">
              <a:spcBef>
                <a:spcPts val="0"/>
              </a:spcBef>
              <a:buSzTx/>
              <a:buNone/>
              <a:defRPr sz="2200"/>
            </a:lvl3pPr>
            <a:lvl4pPr marL="0" indent="482161" algn="ctr">
              <a:spcBef>
                <a:spcPts val="0"/>
              </a:spcBef>
              <a:buSzTx/>
              <a:buNone/>
              <a:defRPr sz="2200"/>
            </a:lvl4pPr>
            <a:lvl5pPr marL="0" indent="642882" algn="ctr">
              <a:spcBef>
                <a:spcPts val="0"/>
              </a:spcBef>
              <a:buSzTx/>
              <a:buNone/>
              <a:defRPr sz="2200"/>
            </a:lvl5pPr>
          </a:lstStyle>
          <a:p>
            <a:pPr lvl="0">
              <a:defRPr sz="1800"/>
            </a:pPr>
            <a:r>
              <a:rPr sz="2200"/>
              <a:t>Textebene 1</a:t>
            </a:r>
          </a:p>
          <a:p>
            <a:pPr lvl="1">
              <a:defRPr sz="1800"/>
            </a:pPr>
            <a:r>
              <a:rPr sz="2200"/>
              <a:t>Textebene 2</a:t>
            </a:r>
          </a:p>
          <a:p>
            <a:pPr lvl="2">
              <a:defRPr sz="1800"/>
            </a:pPr>
            <a:r>
              <a:rPr sz="2200"/>
              <a:t>Textebene 3</a:t>
            </a:r>
          </a:p>
          <a:p>
            <a:pPr lvl="3">
              <a:defRPr sz="1800"/>
            </a:pPr>
            <a:r>
              <a:rPr sz="2200"/>
              <a:t>Textebene 4</a:t>
            </a:r>
          </a:p>
          <a:p>
            <a:pPr lvl="4">
              <a:defRPr sz="1800"/>
            </a:pPr>
            <a:r>
              <a:rPr sz="2200"/>
              <a:t>Textebene 5</a:t>
            </a:r>
          </a:p>
        </p:txBody>
      </p:sp>
    </p:spTree>
    <p:extLst>
      <p:ext uri="{BB962C8B-B14F-4D97-AF65-F5344CB8AC3E}">
        <p14:creationId xmlns:p14="http://schemas.microsoft.com/office/powerpoint/2010/main" val="187203885"/>
      </p:ext>
    </p:extLst>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B274B4-F1CE-EE41-AC1C-4807D3D66603}" type="datetimeFigureOut">
              <a:rPr lang="fr-FR" smtClean="0"/>
              <a:t>27/08/15</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F09AC407-A663-2E48-B737-1D4E7C9AD546}" type="slidenum">
              <a:rPr lang="fr-FR" smtClean="0"/>
              <a:t>‹#›</a:t>
            </a:fld>
            <a:endParaRPr lang="fr-FR"/>
          </a:p>
        </p:txBody>
      </p:sp>
    </p:spTree>
    <p:extLst>
      <p:ext uri="{BB962C8B-B14F-4D97-AF65-F5344CB8AC3E}">
        <p14:creationId xmlns:p14="http://schemas.microsoft.com/office/powerpoint/2010/main" val="329711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125811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Mastertextformat bearbeiten</a:t>
            </a:r>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91666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5240E-DB16-EC48-A3CE-0DC151347EE5}" type="datetimeFigureOut">
              <a:rPr lang="de-DE" smtClean="0"/>
              <a:t>27/08/15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75802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5240E-DB16-EC48-A3CE-0DC151347EE5}" type="datetimeFigureOut">
              <a:rPr lang="de-DE" smtClean="0"/>
              <a:t>27/08/15</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3601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7245240E-DB16-EC48-A3CE-0DC151347EE5}" type="datetimeFigureOut">
              <a:rPr lang="de-DE" smtClean="0"/>
              <a:t>27/08/15</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4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5240E-DB16-EC48-A3CE-0DC151347EE5}" type="datetimeFigureOut">
              <a:rPr lang="de-DE" smtClean="0"/>
              <a:t>27/08/15</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56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27/08/15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20745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27/08/15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25388287"/>
      </p:ext>
    </p:extLst>
  </p:cSld>
  <p:clrMapOvr>
    <a:masterClrMapping/>
  </p:clrMapOvr>
</p:sldLayout>
</file>

<file path=ppt/slideMasters/_rels/slideMaster1.xml.rels><?xml version="1.0" encoding="UTF-8" standalone="yes" ?><Relationships xmlns="http://schemas.openxmlformats.org/package/2006/relationships"><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jpeg" Type="http://schemas.openxmlformats.org/officeDocument/2006/relationships/image"/><Relationship Id="rId15" Target="../media/image2.jpeg" Type="http://schemas.openxmlformats.org/officeDocument/2006/relationships/image"/><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26086"/>
            <a:ext cx="8229600" cy="4800077"/>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240E-DB16-EC48-A3CE-0DC151347EE5}" type="datetimeFigureOut">
              <a:rPr lang="de-DE" smtClean="0"/>
              <a:t>27/08/15</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5F8D-2313-0D47-A8AF-52647F39F492}" type="slidenum">
              <a:rPr lang="de-DE" smtClean="0"/>
              <a:t>‹#›</a:t>
            </a:fld>
            <a:endParaRPr lang="de-DE"/>
          </a:p>
        </p:txBody>
      </p:sp>
      <p:pic>
        <p:nvPicPr>
          <p:cNvPr id="9" name="pasted-image.tif"/>
          <p:cNvPicPr/>
          <p:nvPr userDrawn="1"/>
        </p:nvPicPr>
        <p:blipFill>
          <a:blip r:embed="rId14">
            <a:extLst/>
          </a:blip>
          <a:stretch>
            <a:fillRect/>
          </a:stretch>
        </p:blipFill>
        <p:spPr>
          <a:xfrm>
            <a:off x="1132396" y="109946"/>
            <a:ext cx="7358063" cy="677073"/>
          </a:xfrm>
          <a:prstGeom prst="rect">
            <a:avLst/>
          </a:prstGeom>
          <a:ln w="12700">
            <a:miter lim="400000"/>
          </a:ln>
        </p:spPr>
      </p:pic>
      <p:sp>
        <p:nvSpPr>
          <p:cNvPr id="10" name="Shape 30"/>
          <p:cNvSpPr/>
          <p:nvPr userDrawn="1"/>
        </p:nvSpPr>
        <p:spPr>
          <a:xfrm>
            <a:off x="-21662" y="811346"/>
            <a:ext cx="9144001" cy="1"/>
          </a:xfrm>
          <a:prstGeom prst="line">
            <a:avLst/>
          </a:prstGeom>
          <a:ln w="25400">
            <a:solidFill>
              <a:srgbClr val="DCDEE0"/>
            </a:solidFill>
            <a:miter lim="400000"/>
          </a:ln>
        </p:spPr>
        <p:txBody>
          <a:bodyPr lIns="0" tIns="0" rIns="0" bIns="0" anchor="ctr"/>
          <a:lstStyle/>
          <a:p>
            <a:pPr lvl="0">
              <a:defRPr sz="2400"/>
            </a:pPr>
            <a:endParaRPr/>
          </a:p>
        </p:txBody>
      </p:sp>
      <p:pic>
        <p:nvPicPr>
          <p:cNvPr id="11" name="maji_01.jpg"/>
          <p:cNvPicPr/>
          <p:nvPr userDrawn="1"/>
        </p:nvPicPr>
        <p:blipFill>
          <a:blip r:embed="rId15">
            <a:extLst/>
          </a:blip>
          <a:srcRect l="8690" r="8690"/>
          <a:stretch>
            <a:fillRect/>
          </a:stretch>
        </p:blipFill>
        <p:spPr>
          <a:xfrm>
            <a:off x="8218499" y="6298588"/>
            <a:ext cx="791556" cy="479045"/>
          </a:xfrm>
          <a:prstGeom prst="rect">
            <a:avLst/>
          </a:prstGeom>
          <a:ln w="12700">
            <a:miter lim="400000"/>
          </a:ln>
        </p:spPr>
      </p:pic>
      <p:sp>
        <p:nvSpPr>
          <p:cNvPr id="12" name="Textfeld 11"/>
          <p:cNvSpPr txBox="1"/>
          <p:nvPr userDrawn="1"/>
        </p:nvSpPr>
        <p:spPr>
          <a:xfrm>
            <a:off x="2710525" y="6408333"/>
            <a:ext cx="36842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smtClean="0">
                <a:latin typeface="Helvetica Light"/>
                <a:cs typeface="Helvetica Light"/>
              </a:rPr>
              <a:t>Institutional</a:t>
            </a:r>
            <a:r>
              <a:rPr lang="en-US" sz="1200" baseline="0" dirty="0" smtClean="0">
                <a:latin typeface="Helvetica Light"/>
                <a:cs typeface="Helvetica Light"/>
              </a:rPr>
              <a:t> and organizational aspects</a:t>
            </a:r>
            <a:endParaRPr lang="en-US" sz="1200" dirty="0" smtClean="0">
              <a:latin typeface="Helvetica Light"/>
              <a:cs typeface="Helvetica Light"/>
            </a:endParaRPr>
          </a:p>
        </p:txBody>
      </p:sp>
    </p:spTree>
    <p:extLst>
      <p:ext uri="{BB962C8B-B14F-4D97-AF65-F5344CB8AC3E}">
        <p14:creationId xmlns:p14="http://schemas.microsoft.com/office/powerpoint/2010/main" val="40101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spcAft>
          <a:spcPts val="0"/>
        </a:spcAft>
        <a:buFont typeface="Arial"/>
        <a:buNone/>
        <a:defRPr sz="2400" b="1" kern="1200">
          <a:solidFill>
            <a:schemeClr val="tx1"/>
          </a:solidFill>
          <a:latin typeface="Helvetica"/>
          <a:ea typeface="+mn-ea"/>
          <a:cs typeface="Helvetica"/>
        </a:defRPr>
      </a:lvl1pPr>
      <a:lvl2pPr marL="439738" indent="-439738" algn="l" defTabSz="457200" rtl="0" eaLnBrk="1" latinLnBrk="0" hangingPunct="1">
        <a:spcBef>
          <a:spcPts val="1200"/>
        </a:spcBef>
        <a:buFont typeface="Arial"/>
        <a:buChar char="–"/>
        <a:defRPr sz="2000" i="0" kern="1200">
          <a:solidFill>
            <a:schemeClr val="tx1"/>
          </a:solidFill>
          <a:latin typeface="Helvetica Light"/>
          <a:ea typeface="+mn-ea"/>
          <a:cs typeface="Helvetica Light"/>
        </a:defRPr>
      </a:lvl2pPr>
      <a:lvl3pPr marL="1143000" indent="-228600" algn="l" defTabSz="457200" rtl="0" eaLnBrk="1" latinLnBrk="0" hangingPunct="1">
        <a:spcBef>
          <a:spcPct val="20000"/>
        </a:spcBef>
        <a:buFont typeface="Arial"/>
        <a:buChar char="•"/>
        <a:defRPr sz="1600" kern="1200">
          <a:solidFill>
            <a:schemeClr val="tx1"/>
          </a:solidFill>
          <a:latin typeface="Helvetica Light"/>
          <a:ea typeface="+mn-ea"/>
          <a:cs typeface="Helvetica Light"/>
        </a:defRPr>
      </a:lvl3pPr>
      <a:lvl4pPr marL="16002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4pPr>
      <a:lvl5pPr marL="20574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arget="../slideLayouts/slideLayout12.xml" Type="http://schemas.openxmlformats.org/officeDocument/2006/relationships/slideLayout"/><Relationship Id="rId2" Target="../media/image4.jpeg" Type="http://schemas.openxmlformats.org/officeDocument/2006/relationships/image"/></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2.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2">
            <a:extLst/>
          </a:blip>
          <a:srcRect l="8690" r="8690"/>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621654" y="5031409"/>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sz="3700" dirty="0"/>
              <a:t>«Water Sector Reform in Kenya</a:t>
            </a:r>
            <a:r>
              <a:rPr lang="de-DE" sz="3700" dirty="0"/>
              <a:t> </a:t>
            </a:r>
            <a:r>
              <a:rPr sz="3700" dirty="0"/>
              <a:t>»</a:t>
            </a:r>
          </a:p>
        </p:txBody>
      </p:sp>
      <p:sp>
        <p:nvSpPr>
          <p:cNvPr id="39" name="Shape 39"/>
          <p:cNvSpPr>
            <a:spLocks noGrp="1"/>
          </p:cNvSpPr>
          <p:nvPr>
            <p:ph type="body" idx="4294967295"/>
          </p:nvPr>
        </p:nvSpPr>
        <p:spPr>
          <a:xfrm>
            <a:off x="2300668" y="5894388"/>
            <a:ext cx="6843332" cy="793750"/>
          </a:xfrm>
          <a:prstGeom prst="rect">
            <a:avLst/>
          </a:prstGeom>
        </p:spPr>
        <p:txBody>
          <a:bodyPr/>
          <a:lstStyle/>
          <a:p>
            <a:pPr lvl="0">
              <a:defRPr sz="1800"/>
            </a:pPr>
            <a:r>
              <a:rPr dirty="0"/>
              <a:t>Trainings 24.-28.8. and 28.9.-2.10.2015</a:t>
            </a:r>
          </a:p>
        </p:txBody>
      </p:sp>
      <p:pic>
        <p:nvPicPr>
          <p:cNvPr id="40" name="pasted-image.tif"/>
          <p:cNvPicPr/>
          <p:nvPr/>
        </p:nvPicPr>
        <p:blipFill>
          <a:blip r:embed="rId3">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161604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77283"/>
            <a:ext cx="8229600" cy="967619"/>
          </a:xfrm>
        </p:spPr>
        <p:txBody>
          <a:bodyPr>
            <a:noAutofit/>
          </a:bodyPr>
          <a:lstStyle/>
          <a:p>
            <a:pPr algn="l"/>
            <a:r>
              <a:rPr lang="en-US" sz="2400" b="1" noProof="0" dirty="0" smtClean="0">
                <a:latin typeface="Helvetica Neue"/>
                <a:cs typeface="Helvetica Neue"/>
              </a:rPr>
              <a:t>Government - Service Provider </a:t>
            </a:r>
            <a:br>
              <a:rPr lang="en-US" sz="2400" b="1" noProof="0" dirty="0" smtClean="0">
                <a:latin typeface="Helvetica Neue"/>
                <a:cs typeface="Helvetica Neue"/>
              </a:rPr>
            </a:br>
            <a:r>
              <a:rPr lang="en-US" sz="2400" b="1" i="1" dirty="0" smtClean="0">
                <a:solidFill>
                  <a:srgbClr val="3366FF"/>
                </a:solidFill>
                <a:latin typeface="Helvetica Neue"/>
                <a:cs typeface="Helvetica Neue"/>
              </a:rPr>
              <a:t>On</a:t>
            </a:r>
            <a:r>
              <a:rPr lang="en-US" sz="2400" b="1" i="1" dirty="0">
                <a:solidFill>
                  <a:srgbClr val="3366FF"/>
                </a:solidFill>
                <a:latin typeface="Helvetica Neue"/>
                <a:cs typeface="Helvetica Neue"/>
              </a:rPr>
              <a:t>-site solutions </a:t>
            </a:r>
            <a:endParaRPr lang="en-US" sz="2400" noProof="0" dirty="0">
              <a:solidFill>
                <a:srgbClr val="3366FF"/>
              </a:solidFill>
              <a:latin typeface="Helvetica Neue"/>
              <a:cs typeface="Helvetica Neue"/>
            </a:endParaRPr>
          </a:p>
        </p:txBody>
      </p:sp>
      <p:sp>
        <p:nvSpPr>
          <p:cNvPr id="3" name="Espace réservé du contenu 2"/>
          <p:cNvSpPr>
            <a:spLocks noGrp="1"/>
          </p:cNvSpPr>
          <p:nvPr>
            <p:ph idx="1"/>
          </p:nvPr>
        </p:nvSpPr>
        <p:spPr>
          <a:xfrm>
            <a:off x="296333" y="1657046"/>
            <a:ext cx="8634859" cy="4723115"/>
          </a:xfrm>
        </p:spPr>
        <p:txBody>
          <a:bodyPr>
            <a:noAutofit/>
          </a:bodyPr>
          <a:lstStyle/>
          <a:p>
            <a:pPr marL="342900" indent="-342900">
              <a:buFont typeface="Arial"/>
              <a:buChar char="•"/>
            </a:pPr>
            <a:r>
              <a:rPr lang="en-US" sz="2000" b="0" noProof="0" dirty="0" smtClean="0"/>
              <a:t>The government plays a critical role in checking the </a:t>
            </a:r>
            <a:r>
              <a:rPr lang="en-US" sz="2000" noProof="0" dirty="0" smtClean="0"/>
              <a:t>compliance with environmental and health standards of on-site facilities</a:t>
            </a:r>
            <a:r>
              <a:rPr lang="en-US" sz="2000" b="0" noProof="0" dirty="0" smtClean="0"/>
              <a:t>. </a:t>
            </a:r>
          </a:p>
          <a:p>
            <a:pPr marL="285750" indent="-285750">
              <a:buFont typeface="Arial"/>
              <a:buChar char="•"/>
            </a:pPr>
            <a:r>
              <a:rPr lang="en-US" sz="2000" b="0" noProof="0" dirty="0" smtClean="0"/>
              <a:t>May also provide guidance for appropriate technical options. </a:t>
            </a:r>
          </a:p>
          <a:p>
            <a:pPr marL="285750" indent="-285750">
              <a:buFont typeface="Arial"/>
              <a:buChar char="•"/>
            </a:pPr>
            <a:r>
              <a:rPr lang="en-US" sz="2000" b="0" dirty="0" smtClean="0"/>
              <a:t>Can </a:t>
            </a:r>
            <a:r>
              <a:rPr lang="en-US" sz="2000" b="0" dirty="0"/>
              <a:t>take measures in order to help </a:t>
            </a:r>
            <a:r>
              <a:rPr lang="en-US" sz="2000" dirty="0" smtClean="0"/>
              <a:t>enforcement </a:t>
            </a:r>
            <a:r>
              <a:rPr lang="en-US" sz="2000" dirty="0"/>
              <a:t>of disposal regulation </a:t>
            </a:r>
            <a:r>
              <a:rPr lang="en-US" sz="2000" b="0" dirty="0"/>
              <a:t>and </a:t>
            </a:r>
            <a:r>
              <a:rPr lang="en-US" sz="2000" dirty="0"/>
              <a:t>minimize risk of </a:t>
            </a:r>
            <a:r>
              <a:rPr lang="en-US" sz="2000" dirty="0" smtClean="0"/>
              <a:t>illegal </a:t>
            </a:r>
            <a:r>
              <a:rPr lang="en-US" sz="2000" dirty="0"/>
              <a:t>discharge</a:t>
            </a:r>
            <a:r>
              <a:rPr lang="en-US" sz="2000" b="0" dirty="0"/>
              <a:t>. Such measures could include the </a:t>
            </a:r>
            <a:r>
              <a:rPr lang="en-US" sz="2000" b="0" dirty="0" smtClean="0"/>
              <a:t>following </a:t>
            </a:r>
            <a:r>
              <a:rPr lang="en-US" sz="2000" b="0" dirty="0"/>
              <a:t>(Enforcing disposal regulation </a:t>
            </a:r>
            <a:r>
              <a:rPr lang="en-US" sz="2000" b="0" dirty="0" smtClean="0"/>
              <a:t>not easy </a:t>
            </a:r>
            <a:r>
              <a:rPr lang="en-US" sz="2000" b="0" dirty="0"/>
              <a:t>task)</a:t>
            </a:r>
            <a:r>
              <a:rPr lang="en-US" sz="2000" b="0" dirty="0" smtClean="0"/>
              <a:t>! </a:t>
            </a:r>
            <a:endParaRPr lang="en-US" sz="2000" b="0" dirty="0"/>
          </a:p>
          <a:p>
            <a:pPr marL="720725" lvl="1" indent="-368300">
              <a:spcBef>
                <a:spcPts val="0"/>
              </a:spcBef>
            </a:pPr>
            <a:r>
              <a:rPr lang="en-US" sz="1800" dirty="0" smtClean="0"/>
              <a:t>Construct </a:t>
            </a:r>
            <a:r>
              <a:rPr lang="en-US" sz="1800" dirty="0"/>
              <a:t>multiple discharge points </a:t>
            </a:r>
          </a:p>
          <a:p>
            <a:pPr marL="720725" lvl="1" indent="-368300">
              <a:spcBef>
                <a:spcPts val="0"/>
              </a:spcBef>
            </a:pPr>
            <a:r>
              <a:rPr lang="en-US" sz="1800" dirty="0"/>
              <a:t>Set affordable gate fees (by subsidizing treatment) </a:t>
            </a:r>
          </a:p>
          <a:p>
            <a:pPr marL="720725" lvl="1" indent="-368300">
              <a:spcBef>
                <a:spcPts val="0"/>
              </a:spcBef>
            </a:pPr>
            <a:r>
              <a:rPr lang="en-US" sz="1800" dirty="0"/>
              <a:t>Adopt a user charge on the water bill for households served by on-site facilities covering treatment cost </a:t>
            </a:r>
          </a:p>
          <a:p>
            <a:pPr marL="720725" lvl="1" indent="-368300">
              <a:spcBef>
                <a:spcPts val="0"/>
              </a:spcBef>
            </a:pPr>
            <a:r>
              <a:rPr lang="en-US" sz="1800" dirty="0"/>
              <a:t>Involve the private sector in the management of treatment facilities including commercial functions </a:t>
            </a:r>
          </a:p>
          <a:p>
            <a:pPr marL="720725" lvl="1" indent="-368300">
              <a:spcBef>
                <a:spcPts val="0"/>
              </a:spcBef>
            </a:pPr>
            <a:r>
              <a:rPr lang="en-US" sz="1800" dirty="0"/>
              <a:t>Increase information and sensitizing campaigns </a:t>
            </a:r>
          </a:p>
          <a:p>
            <a:pPr marL="720725" lvl="1" indent="-368300">
              <a:spcBef>
                <a:spcPts val="0"/>
              </a:spcBef>
            </a:pPr>
            <a:r>
              <a:rPr lang="en-US" sz="1800" dirty="0"/>
              <a:t>Impose identity information on the trucks to facilitate control and denouncing illegal practices. </a:t>
            </a:r>
          </a:p>
          <a:p>
            <a:pPr marL="0" indent="0">
              <a:buNone/>
            </a:pPr>
            <a:endParaRPr lang="fr-FR" sz="2000" dirty="0" smtClean="0"/>
          </a:p>
        </p:txBody>
      </p:sp>
    </p:spTree>
    <p:extLst>
      <p:ext uri="{BB962C8B-B14F-4D97-AF65-F5344CB8AC3E}">
        <p14:creationId xmlns:p14="http://schemas.microsoft.com/office/powerpoint/2010/main" val="30386788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9053"/>
            <a:ext cx="8229600" cy="1064381"/>
          </a:xfrm>
        </p:spPr>
        <p:txBody>
          <a:bodyPr>
            <a:noAutofit/>
          </a:bodyPr>
          <a:lstStyle/>
          <a:p>
            <a:pPr algn="l"/>
            <a:r>
              <a:rPr lang="en-US" sz="2400" b="1" noProof="0" dirty="0" smtClean="0"/>
              <a:t>Government - Service Provider </a:t>
            </a:r>
            <a:br>
              <a:rPr lang="en-US" sz="2400" b="1" noProof="0" dirty="0" smtClean="0"/>
            </a:br>
            <a:r>
              <a:rPr lang="en-US" sz="2400" b="1" i="1" dirty="0" smtClean="0">
                <a:solidFill>
                  <a:srgbClr val="3366FF"/>
                </a:solidFill>
              </a:rPr>
              <a:t>Network </a:t>
            </a:r>
            <a:r>
              <a:rPr lang="en-US" sz="2400" b="1" i="1" dirty="0">
                <a:solidFill>
                  <a:srgbClr val="3366FF"/>
                </a:solidFill>
              </a:rPr>
              <a:t>based solutions </a:t>
            </a:r>
            <a:endParaRPr lang="en-US" sz="2400" noProof="0" dirty="0">
              <a:solidFill>
                <a:srgbClr val="3366FF"/>
              </a:solidFill>
            </a:endParaRPr>
          </a:p>
        </p:txBody>
      </p:sp>
      <p:sp>
        <p:nvSpPr>
          <p:cNvPr id="6" name="Forme libre 5"/>
          <p:cNvSpPr/>
          <p:nvPr/>
        </p:nvSpPr>
        <p:spPr>
          <a:xfrm>
            <a:off x="372534" y="1547602"/>
            <a:ext cx="4187371" cy="3639067"/>
          </a:xfrm>
          <a:custGeom>
            <a:avLst/>
            <a:gdLst>
              <a:gd name="connsiteX0" fmla="*/ 485054 w 2909741"/>
              <a:gd name="connsiteY0" fmla="*/ 0 h 4382241"/>
              <a:gd name="connsiteX1" fmla="*/ 2424687 w 2909741"/>
              <a:gd name="connsiteY1" fmla="*/ 0 h 4382241"/>
              <a:gd name="connsiteX2" fmla="*/ 2909741 w 2909741"/>
              <a:gd name="connsiteY2" fmla="*/ 485054 h 4382241"/>
              <a:gd name="connsiteX3" fmla="*/ 2909741 w 2909741"/>
              <a:gd name="connsiteY3" fmla="*/ 4382241 h 4382241"/>
              <a:gd name="connsiteX4" fmla="*/ 2909741 w 2909741"/>
              <a:gd name="connsiteY4" fmla="*/ 4382241 h 4382241"/>
              <a:gd name="connsiteX5" fmla="*/ 0 w 2909741"/>
              <a:gd name="connsiteY5" fmla="*/ 4382241 h 4382241"/>
              <a:gd name="connsiteX6" fmla="*/ 0 w 2909741"/>
              <a:gd name="connsiteY6" fmla="*/ 4382241 h 4382241"/>
              <a:gd name="connsiteX7" fmla="*/ 0 w 2909741"/>
              <a:gd name="connsiteY7" fmla="*/ 485054 h 4382241"/>
              <a:gd name="connsiteX8" fmla="*/ 485054 w 2909741"/>
              <a:gd name="connsiteY8" fmla="*/ 0 h 438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9741" h="4382241">
                <a:moveTo>
                  <a:pt x="0" y="3651721"/>
                </a:moveTo>
                <a:lnTo>
                  <a:pt x="0" y="730520"/>
                </a:lnTo>
                <a:cubicBezTo>
                  <a:pt x="0" y="327065"/>
                  <a:pt x="144195" y="1"/>
                  <a:pt x="322068" y="1"/>
                </a:cubicBezTo>
                <a:lnTo>
                  <a:pt x="2909741" y="1"/>
                </a:lnTo>
                <a:lnTo>
                  <a:pt x="2909741" y="1"/>
                </a:lnTo>
                <a:lnTo>
                  <a:pt x="2909741" y="4382240"/>
                </a:lnTo>
                <a:lnTo>
                  <a:pt x="2909741" y="4382240"/>
                </a:lnTo>
                <a:lnTo>
                  <a:pt x="322068" y="4382240"/>
                </a:lnTo>
                <a:cubicBezTo>
                  <a:pt x="144195" y="4382240"/>
                  <a:pt x="0" y="4055176"/>
                  <a:pt x="0" y="3651721"/>
                </a:cubicBezTo>
                <a:close/>
              </a:path>
            </a:pathLst>
          </a:custGeom>
        </p:spPr>
        <p:style>
          <a:lnRef idx="0">
            <a:schemeClr val="lt1">
              <a:hueOff val="0"/>
              <a:satOff val="0"/>
              <a:lumOff val="0"/>
              <a:alphaOff val="0"/>
            </a:schemeClr>
          </a:lnRef>
          <a:fillRef idx="1">
            <a:schemeClr val="accent2">
              <a:tint val="50000"/>
              <a:hueOff val="0"/>
              <a:satOff val="0"/>
              <a:lumOff val="0"/>
              <a:alphaOff val="0"/>
            </a:schemeClr>
          </a:fillRef>
          <a:effectRef idx="2">
            <a:schemeClr val="accent2">
              <a:tint val="50000"/>
              <a:hueOff val="0"/>
              <a:satOff val="0"/>
              <a:lumOff val="0"/>
              <a:alphaOff val="0"/>
            </a:schemeClr>
          </a:effectRef>
          <a:fontRef idx="minor">
            <a:schemeClr val="lt1">
              <a:hueOff val="0"/>
              <a:satOff val="0"/>
              <a:lumOff val="0"/>
              <a:alphaOff val="0"/>
            </a:schemeClr>
          </a:fontRef>
        </p:style>
        <p:txBody>
          <a:bodyPr spcFirstLastPara="0" vert="horz" wrap="square" lIns="210648" tIns="256367" rIns="102869" bIns="256367" numCol="1" spcCol="1270" anchor="t" anchorCtr="0">
            <a:noAutofit/>
          </a:bodyPr>
          <a:lstStyle/>
          <a:p>
            <a:pPr lvl="0" algn="l" defTabSz="800100" rtl="0">
              <a:lnSpc>
                <a:spcPct val="90000"/>
              </a:lnSpc>
              <a:spcBef>
                <a:spcPct val="0"/>
              </a:spcBef>
              <a:spcAft>
                <a:spcPct val="35000"/>
              </a:spcAft>
            </a:pPr>
            <a:r>
              <a:rPr lang="en-US" sz="1800" b="1" kern="1200" dirty="0" smtClean="0">
                <a:solidFill>
                  <a:schemeClr val="tx1"/>
                </a:solidFill>
              </a:rPr>
              <a:t>Service provider is a public entity </a:t>
            </a:r>
            <a:r>
              <a:rPr lang="en-US" sz="1800" kern="1200" dirty="0" smtClean="0">
                <a:solidFill>
                  <a:schemeClr val="tx1"/>
                </a:solidFill>
              </a:rPr>
              <a:t>: </a:t>
            </a:r>
            <a:endParaRPr lang="en-US" sz="1800" kern="1200" dirty="0">
              <a:solidFill>
                <a:schemeClr val="tx1"/>
              </a:solidFill>
            </a:endParaRPr>
          </a:p>
          <a:p>
            <a:pPr marL="171450" lvl="1" indent="-171450" algn="l" defTabSz="711200" rtl="0">
              <a:lnSpc>
                <a:spcPct val="90000"/>
              </a:lnSpc>
              <a:spcBef>
                <a:spcPct val="0"/>
              </a:spcBef>
              <a:spcAft>
                <a:spcPct val="15000"/>
              </a:spcAft>
              <a:buChar char="••"/>
            </a:pPr>
            <a:r>
              <a:rPr lang="en-US" sz="1600" dirty="0">
                <a:solidFill>
                  <a:schemeClr val="tx1"/>
                </a:solidFill>
              </a:rPr>
              <a:t>U</a:t>
            </a:r>
            <a:r>
              <a:rPr lang="en-US" sz="1600" kern="1200" dirty="0" smtClean="0">
                <a:solidFill>
                  <a:schemeClr val="tx1"/>
                </a:solidFill>
              </a:rPr>
              <a:t>sually </a:t>
            </a:r>
            <a:r>
              <a:rPr lang="en-US" sz="1600" b="1" kern="1200" dirty="0" smtClean="0">
                <a:solidFill>
                  <a:schemeClr val="tx1"/>
                </a:solidFill>
              </a:rPr>
              <a:t>no clear delineation of responsibility </a:t>
            </a:r>
            <a:r>
              <a:rPr lang="en-US" sz="1600" kern="1200" dirty="0" smtClean="0">
                <a:solidFill>
                  <a:schemeClr val="tx1"/>
                </a:solidFill>
              </a:rPr>
              <a:t>between the government (central or local) and the service provider. </a:t>
            </a:r>
            <a:endParaRPr lang="en-US" sz="1600" kern="1200" dirty="0">
              <a:solidFill>
                <a:schemeClr val="tx1"/>
              </a:solidFill>
            </a:endParaRPr>
          </a:p>
          <a:p>
            <a:pPr marL="171450" lvl="1" indent="-171450" algn="l" defTabSz="711200" rtl="0">
              <a:lnSpc>
                <a:spcPct val="90000"/>
              </a:lnSpc>
              <a:spcBef>
                <a:spcPct val="0"/>
              </a:spcBef>
              <a:spcAft>
                <a:spcPct val="15000"/>
              </a:spcAft>
              <a:buChar char="••"/>
            </a:pPr>
            <a:r>
              <a:rPr lang="en-US" sz="1600" dirty="0">
                <a:solidFill>
                  <a:schemeClr val="tx1"/>
                </a:solidFill>
              </a:rPr>
              <a:t>M</a:t>
            </a:r>
            <a:r>
              <a:rPr lang="en-US" sz="1600" kern="1200" dirty="0" smtClean="0">
                <a:solidFill>
                  <a:schemeClr val="tx1"/>
                </a:solidFill>
              </a:rPr>
              <a:t>ain issue is the </a:t>
            </a:r>
            <a:r>
              <a:rPr lang="en-US" sz="1600" b="1" kern="1200" dirty="0" smtClean="0">
                <a:solidFill>
                  <a:schemeClr val="tx1"/>
                </a:solidFill>
              </a:rPr>
              <a:t>lack/limited  of autonomy </a:t>
            </a:r>
            <a:r>
              <a:rPr lang="en-US" sz="1600" kern="1200" dirty="0" smtClean="0">
                <a:solidFill>
                  <a:schemeClr val="tx1"/>
                </a:solidFill>
              </a:rPr>
              <a:t>since service provider staff and managers are subject to political interference in priority setting, pricing and investment planning. </a:t>
            </a:r>
            <a:endParaRPr lang="en-US" sz="1600" kern="1200" dirty="0">
              <a:solidFill>
                <a:schemeClr val="tx1"/>
              </a:solidFill>
            </a:endParaRPr>
          </a:p>
          <a:p>
            <a:pPr marL="171450" lvl="1" indent="-171450" algn="l" defTabSz="711200" rtl="0">
              <a:lnSpc>
                <a:spcPct val="90000"/>
              </a:lnSpc>
              <a:spcBef>
                <a:spcPct val="0"/>
              </a:spcBef>
              <a:spcAft>
                <a:spcPct val="15000"/>
              </a:spcAft>
              <a:buChar char="••"/>
            </a:pPr>
            <a:r>
              <a:rPr lang="en-US" sz="1600" b="1" kern="1200" dirty="0" smtClean="0">
                <a:solidFill>
                  <a:schemeClr val="tx1"/>
                </a:solidFill>
              </a:rPr>
              <a:t>Lack of accountability </a:t>
            </a:r>
            <a:r>
              <a:rPr lang="en-US" sz="1600" kern="1200" dirty="0" smtClean="0">
                <a:solidFill>
                  <a:schemeClr val="tx1"/>
                </a:solidFill>
              </a:rPr>
              <a:t>and probably a service delivery decline. Service providers are in this case more accountable to policymakers and not to the supervisory authority. </a:t>
            </a:r>
            <a:endParaRPr lang="en-US" sz="1600" kern="1200" dirty="0">
              <a:solidFill>
                <a:schemeClr val="tx1"/>
              </a:solidFill>
            </a:endParaRPr>
          </a:p>
        </p:txBody>
      </p:sp>
      <p:sp>
        <p:nvSpPr>
          <p:cNvPr id="7" name="Forme libre 6"/>
          <p:cNvSpPr/>
          <p:nvPr/>
        </p:nvSpPr>
        <p:spPr>
          <a:xfrm>
            <a:off x="4705048" y="1534091"/>
            <a:ext cx="4184952" cy="3639068"/>
          </a:xfrm>
          <a:custGeom>
            <a:avLst/>
            <a:gdLst>
              <a:gd name="connsiteX0" fmla="*/ 485054 w 2909741"/>
              <a:gd name="connsiteY0" fmla="*/ 0 h 3797226"/>
              <a:gd name="connsiteX1" fmla="*/ 2424687 w 2909741"/>
              <a:gd name="connsiteY1" fmla="*/ 0 h 3797226"/>
              <a:gd name="connsiteX2" fmla="*/ 2909741 w 2909741"/>
              <a:gd name="connsiteY2" fmla="*/ 485054 h 3797226"/>
              <a:gd name="connsiteX3" fmla="*/ 2909741 w 2909741"/>
              <a:gd name="connsiteY3" fmla="*/ 3797226 h 3797226"/>
              <a:gd name="connsiteX4" fmla="*/ 2909741 w 2909741"/>
              <a:gd name="connsiteY4" fmla="*/ 3797226 h 3797226"/>
              <a:gd name="connsiteX5" fmla="*/ 0 w 2909741"/>
              <a:gd name="connsiteY5" fmla="*/ 3797226 h 3797226"/>
              <a:gd name="connsiteX6" fmla="*/ 0 w 2909741"/>
              <a:gd name="connsiteY6" fmla="*/ 3797226 h 3797226"/>
              <a:gd name="connsiteX7" fmla="*/ 0 w 2909741"/>
              <a:gd name="connsiteY7" fmla="*/ 485054 h 3797226"/>
              <a:gd name="connsiteX8" fmla="*/ 485054 w 2909741"/>
              <a:gd name="connsiteY8" fmla="*/ 0 h 3797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9741" h="3797226">
                <a:moveTo>
                  <a:pt x="2909741" y="632998"/>
                </a:moveTo>
                <a:lnTo>
                  <a:pt x="2909741" y="3164228"/>
                </a:lnTo>
                <a:cubicBezTo>
                  <a:pt x="2909741" y="3513823"/>
                  <a:pt x="2743331" y="3797225"/>
                  <a:pt x="2538053" y="3797225"/>
                </a:cubicBezTo>
                <a:lnTo>
                  <a:pt x="0" y="3797225"/>
                </a:lnTo>
                <a:lnTo>
                  <a:pt x="0" y="3797225"/>
                </a:lnTo>
                <a:lnTo>
                  <a:pt x="0" y="1"/>
                </a:lnTo>
                <a:lnTo>
                  <a:pt x="0" y="1"/>
                </a:lnTo>
                <a:lnTo>
                  <a:pt x="2538053" y="1"/>
                </a:lnTo>
                <a:cubicBezTo>
                  <a:pt x="2743331" y="1"/>
                  <a:pt x="2909741" y="283403"/>
                  <a:pt x="2909741" y="632998"/>
                </a:cubicBezTo>
                <a:close/>
              </a:path>
            </a:pathLst>
          </a:custGeom>
          <a:solidFill>
            <a:srgbClr val="FFFF00"/>
          </a:solidFill>
        </p:spPr>
        <p:style>
          <a:lnRef idx="0">
            <a:schemeClr val="lt1">
              <a:hueOff val="0"/>
              <a:satOff val="0"/>
              <a:lumOff val="0"/>
              <a:alphaOff val="0"/>
            </a:schemeClr>
          </a:lnRef>
          <a:fillRef idx="1">
            <a:schemeClr val="accent2">
              <a:tint val="50000"/>
              <a:hueOff val="5057036"/>
              <a:satOff val="-6941"/>
              <a:lumOff val="11177"/>
              <a:alphaOff val="0"/>
            </a:schemeClr>
          </a:fillRef>
          <a:effectRef idx="2">
            <a:schemeClr val="accent2">
              <a:tint val="50000"/>
              <a:hueOff val="5057036"/>
              <a:satOff val="-6941"/>
              <a:lumOff val="11177"/>
              <a:alphaOff val="0"/>
            </a:schemeClr>
          </a:effectRef>
          <a:fontRef idx="minor">
            <a:schemeClr val="lt1">
              <a:hueOff val="0"/>
              <a:satOff val="0"/>
              <a:lumOff val="0"/>
              <a:alphaOff val="0"/>
            </a:schemeClr>
          </a:fontRef>
        </p:style>
        <p:txBody>
          <a:bodyPr spcFirstLastPara="0" vert="horz" wrap="square" lIns="102871" tIns="256368" rIns="210647" bIns="256367" numCol="1" spcCol="1270" anchor="t" anchorCtr="0">
            <a:noAutofit/>
          </a:bodyPr>
          <a:lstStyle/>
          <a:p>
            <a:pPr lvl="0" algn="l" defTabSz="800100" rtl="0">
              <a:lnSpc>
                <a:spcPct val="90000"/>
              </a:lnSpc>
              <a:spcBef>
                <a:spcPct val="0"/>
              </a:spcBef>
              <a:spcAft>
                <a:spcPct val="35000"/>
              </a:spcAft>
            </a:pPr>
            <a:r>
              <a:rPr lang="en-US" sz="1800" b="1" kern="1200" dirty="0" smtClean="0">
                <a:solidFill>
                  <a:schemeClr val="tx1"/>
                </a:solidFill>
              </a:rPr>
              <a:t>Service provider is a private operator</a:t>
            </a:r>
            <a:r>
              <a:rPr lang="en-US" sz="1800" kern="1200" dirty="0" smtClean="0">
                <a:solidFill>
                  <a:schemeClr val="tx1"/>
                </a:solidFill>
              </a:rPr>
              <a:t> : </a:t>
            </a:r>
            <a:endParaRPr lang="en-US" sz="1800" kern="1200" dirty="0">
              <a:solidFill>
                <a:schemeClr val="tx1"/>
              </a:solidFill>
            </a:endParaRPr>
          </a:p>
          <a:p>
            <a:pPr marL="171450" lvl="1" indent="-171450" algn="l" defTabSz="711200" rtl="0">
              <a:lnSpc>
                <a:spcPct val="90000"/>
              </a:lnSpc>
              <a:spcBef>
                <a:spcPct val="0"/>
              </a:spcBef>
              <a:spcAft>
                <a:spcPct val="15000"/>
              </a:spcAft>
              <a:buChar char="••"/>
            </a:pPr>
            <a:r>
              <a:rPr lang="en-US" sz="1600" kern="1200" dirty="0" smtClean="0">
                <a:solidFill>
                  <a:schemeClr val="tx1"/>
                </a:solidFill>
              </a:rPr>
              <a:t>There is a </a:t>
            </a:r>
            <a:r>
              <a:rPr lang="en-US" sz="1600" b="1" kern="1200" dirty="0" smtClean="0">
                <a:solidFill>
                  <a:schemeClr val="tx1"/>
                </a:solidFill>
              </a:rPr>
              <a:t>competition pressure </a:t>
            </a:r>
            <a:r>
              <a:rPr lang="en-US" sz="1600" kern="1200" dirty="0" smtClean="0">
                <a:solidFill>
                  <a:schemeClr val="tx1"/>
                </a:solidFill>
              </a:rPr>
              <a:t>during the selection process, and the contract with its explicit performance requirements enhances accountability through financial incentives. </a:t>
            </a:r>
            <a:endParaRPr lang="en-US" sz="1600" kern="1200" dirty="0">
              <a:solidFill>
                <a:schemeClr val="tx1"/>
              </a:solidFill>
            </a:endParaRPr>
          </a:p>
          <a:p>
            <a:pPr marL="171450" lvl="1" indent="-171450" algn="l" defTabSz="711200" rtl="0">
              <a:lnSpc>
                <a:spcPct val="90000"/>
              </a:lnSpc>
              <a:spcBef>
                <a:spcPct val="0"/>
              </a:spcBef>
              <a:spcAft>
                <a:spcPct val="15000"/>
              </a:spcAft>
              <a:buChar char="••"/>
            </a:pPr>
            <a:r>
              <a:rPr lang="en-US" sz="1600" kern="1200" dirty="0" smtClean="0">
                <a:solidFill>
                  <a:schemeClr val="tx1"/>
                </a:solidFill>
              </a:rPr>
              <a:t>It also may include pro-poor provisions (subsidized connection fees). </a:t>
            </a:r>
            <a:endParaRPr lang="en-US" sz="1600" kern="1200" dirty="0">
              <a:solidFill>
                <a:schemeClr val="tx1"/>
              </a:solidFill>
            </a:endParaRPr>
          </a:p>
          <a:p>
            <a:pPr marL="171450" lvl="1" indent="-171450" algn="l" defTabSz="711200" rtl="0">
              <a:lnSpc>
                <a:spcPct val="90000"/>
              </a:lnSpc>
              <a:spcBef>
                <a:spcPct val="0"/>
              </a:spcBef>
              <a:spcAft>
                <a:spcPct val="15000"/>
              </a:spcAft>
              <a:buChar char="••"/>
            </a:pPr>
            <a:r>
              <a:rPr lang="en-US" sz="1600" kern="1200" dirty="0" smtClean="0">
                <a:solidFill>
                  <a:schemeClr val="tx1"/>
                </a:solidFill>
              </a:rPr>
              <a:t>The government ensures that the operator provides efficient and equitable service for all and complies with environmental regulations and standards. </a:t>
            </a:r>
          </a:p>
          <a:p>
            <a:pPr marL="0" lvl="1" algn="l" defTabSz="711200" rtl="0">
              <a:lnSpc>
                <a:spcPct val="90000"/>
              </a:lnSpc>
              <a:spcBef>
                <a:spcPct val="0"/>
              </a:spcBef>
              <a:spcAft>
                <a:spcPct val="15000"/>
              </a:spcAft>
            </a:pPr>
            <a:endParaRPr lang="en-US" sz="1600" kern="1200" dirty="0">
              <a:solidFill>
                <a:schemeClr val="tx1"/>
              </a:solidFill>
            </a:endParaRPr>
          </a:p>
        </p:txBody>
      </p:sp>
      <p:sp>
        <p:nvSpPr>
          <p:cNvPr id="10" name="Espace réservé du contenu 2"/>
          <p:cNvSpPr>
            <a:spLocks noGrp="1"/>
          </p:cNvSpPr>
          <p:nvPr>
            <p:ph idx="1"/>
          </p:nvPr>
        </p:nvSpPr>
        <p:spPr>
          <a:xfrm>
            <a:off x="372534" y="5312663"/>
            <a:ext cx="8517466" cy="1361264"/>
          </a:xfrm>
        </p:spPr>
        <p:style>
          <a:lnRef idx="1">
            <a:schemeClr val="accent5"/>
          </a:lnRef>
          <a:fillRef idx="2">
            <a:schemeClr val="accent5"/>
          </a:fillRef>
          <a:effectRef idx="1">
            <a:schemeClr val="accent5"/>
          </a:effectRef>
          <a:fontRef idx="minor">
            <a:schemeClr val="dk1"/>
          </a:fontRef>
        </p:style>
        <p:txBody>
          <a:bodyPr>
            <a:noAutofit/>
          </a:bodyPr>
          <a:lstStyle/>
          <a:p>
            <a:pPr>
              <a:spcBef>
                <a:spcPts val="0"/>
              </a:spcBef>
            </a:pPr>
            <a:r>
              <a:rPr lang="en-US" sz="1800" dirty="0" err="1" smtClean="0"/>
              <a:t>Th</a:t>
            </a:r>
            <a:r>
              <a:rPr lang="en-US" sz="1800" noProof="0" dirty="0" smtClean="0"/>
              <a:t>e government remains the </a:t>
            </a:r>
            <a:r>
              <a:rPr lang="en-US" sz="1800" b="1" noProof="0" dirty="0" smtClean="0"/>
              <a:t>ultimate responsible for the service provision and should have the capacity to :</a:t>
            </a:r>
            <a:endParaRPr lang="en-US" sz="1800" noProof="0" dirty="0" smtClean="0"/>
          </a:p>
          <a:p>
            <a:pPr marL="800100" lvl="2" indent="-400050" defTabSz="711200">
              <a:lnSpc>
                <a:spcPct val="90000"/>
              </a:lnSpc>
              <a:spcBef>
                <a:spcPct val="0"/>
              </a:spcBef>
              <a:spcAft>
                <a:spcPct val="15000"/>
              </a:spcAft>
              <a:buFont typeface="+mj-lt"/>
              <a:buAutoNum type="romanLcPeriod"/>
            </a:pPr>
            <a:r>
              <a:rPr lang="en-US" sz="1600" dirty="0">
                <a:solidFill>
                  <a:schemeClr val="tx1"/>
                </a:solidFill>
              </a:rPr>
              <a:t>Efficiently monitor the operator </a:t>
            </a:r>
            <a:r>
              <a:rPr lang="en-US" sz="1600" dirty="0" smtClean="0">
                <a:solidFill>
                  <a:schemeClr val="tx1"/>
                </a:solidFill>
              </a:rPr>
              <a:t>performance &amp; Carry </a:t>
            </a:r>
            <a:r>
              <a:rPr lang="en-US" sz="1600" dirty="0">
                <a:solidFill>
                  <a:schemeClr val="tx1"/>
                </a:solidFill>
              </a:rPr>
              <a:t>out environmental monitoring </a:t>
            </a:r>
            <a:endParaRPr lang="en-US" sz="1600" dirty="0" smtClean="0">
              <a:solidFill>
                <a:schemeClr val="tx1"/>
              </a:solidFill>
            </a:endParaRPr>
          </a:p>
          <a:p>
            <a:pPr marL="800100" lvl="2" indent="-400050" defTabSz="711200">
              <a:lnSpc>
                <a:spcPct val="90000"/>
              </a:lnSpc>
              <a:spcBef>
                <a:spcPct val="0"/>
              </a:spcBef>
              <a:spcAft>
                <a:spcPct val="15000"/>
              </a:spcAft>
              <a:buFont typeface="+mj-lt"/>
              <a:buAutoNum type="romanLcPeriod"/>
            </a:pPr>
            <a:r>
              <a:rPr lang="en-US" sz="1600" dirty="0" smtClean="0">
                <a:solidFill>
                  <a:schemeClr val="tx1"/>
                </a:solidFill>
              </a:rPr>
              <a:t>Inform </a:t>
            </a:r>
            <a:r>
              <a:rPr lang="en-US" sz="1600" dirty="0">
                <a:solidFill>
                  <a:schemeClr val="tx1"/>
                </a:solidFill>
              </a:rPr>
              <a:t>users and other interest groups about the private sector operator’s performance. </a:t>
            </a:r>
          </a:p>
          <a:p>
            <a:pPr>
              <a:spcBef>
                <a:spcPts val="0"/>
              </a:spcBef>
            </a:pPr>
            <a:endParaRPr lang="en-US" sz="1800" noProof="0" dirty="0" smtClean="0"/>
          </a:p>
          <a:p>
            <a:pPr>
              <a:spcBef>
                <a:spcPts val="0"/>
              </a:spcBef>
            </a:pPr>
            <a:endParaRPr lang="en-US" sz="1800" noProof="0" dirty="0"/>
          </a:p>
        </p:txBody>
      </p:sp>
    </p:spTree>
    <p:extLst>
      <p:ext uri="{BB962C8B-B14F-4D97-AF65-F5344CB8AC3E}">
        <p14:creationId xmlns:p14="http://schemas.microsoft.com/office/powerpoint/2010/main" val="12255323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106" y="909607"/>
            <a:ext cx="8229600" cy="779462"/>
          </a:xfrm>
        </p:spPr>
        <p:txBody>
          <a:bodyPr>
            <a:normAutofit/>
          </a:bodyPr>
          <a:lstStyle/>
          <a:p>
            <a:pPr algn="l"/>
            <a:r>
              <a:rPr lang="en-US" sz="2400" b="1" noProof="0" dirty="0" smtClean="0">
                <a:latin typeface="Helvetica Neue"/>
                <a:cs typeface="Helvetica Neue"/>
              </a:rPr>
              <a:t>Government - Users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2012986"/>
            <a:ext cx="8229600" cy="4113177"/>
          </a:xfrm>
        </p:spPr>
        <p:txBody>
          <a:bodyPr>
            <a:normAutofit/>
          </a:bodyPr>
          <a:lstStyle/>
          <a:p>
            <a:r>
              <a:rPr lang="en-US" sz="2000" b="0" noProof="0" dirty="0" smtClean="0"/>
              <a:t>The government’s role is to support good decision-making at the household level, to catalyze and </a:t>
            </a:r>
            <a:r>
              <a:rPr lang="en-US" sz="2000" noProof="0" dirty="0" smtClean="0"/>
              <a:t>stimulate demand for sanitation </a:t>
            </a:r>
            <a:r>
              <a:rPr lang="en-US" sz="2000" b="0" noProof="0" dirty="0" smtClean="0"/>
              <a:t>and to facilitate access to the poor initiating measures such as: </a:t>
            </a:r>
          </a:p>
          <a:p>
            <a:pPr lvl="1"/>
            <a:r>
              <a:rPr lang="en-US" noProof="0" dirty="0" err="1" smtClean="0"/>
              <a:t>Sensitising</a:t>
            </a:r>
            <a:r>
              <a:rPr lang="en-US" noProof="0" dirty="0" smtClean="0"/>
              <a:t> the population on sanitation, health and hygiene issues </a:t>
            </a:r>
          </a:p>
          <a:p>
            <a:pPr lvl="1"/>
            <a:r>
              <a:rPr lang="en-US" noProof="0" dirty="0" smtClean="0"/>
              <a:t>Providing subsidies and soft loans targeted to the poor </a:t>
            </a:r>
          </a:p>
          <a:p>
            <a:pPr lvl="1"/>
            <a:r>
              <a:rPr lang="en-US" noProof="0" dirty="0" smtClean="0"/>
              <a:t>Overcoming the tenure issue by official recognition of informal settlements </a:t>
            </a:r>
          </a:p>
          <a:p>
            <a:endParaRPr lang="en-US" sz="2000" noProof="0" dirty="0"/>
          </a:p>
        </p:txBody>
      </p:sp>
    </p:spTree>
    <p:extLst>
      <p:ext uri="{BB962C8B-B14F-4D97-AF65-F5344CB8AC3E}">
        <p14:creationId xmlns:p14="http://schemas.microsoft.com/office/powerpoint/2010/main" val="36588704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1858"/>
            <a:ext cx="8229600" cy="783578"/>
          </a:xfrm>
        </p:spPr>
        <p:txBody>
          <a:bodyPr>
            <a:normAutofit/>
          </a:bodyPr>
          <a:lstStyle/>
          <a:p>
            <a:pPr algn="l"/>
            <a:r>
              <a:rPr lang="en-US" sz="2400" b="1" i="1" noProof="0" dirty="0" smtClean="0"/>
              <a:t>Donors and development agencies </a:t>
            </a:r>
            <a:endParaRPr lang="en-US" sz="2400" noProof="0" dirty="0"/>
          </a:p>
        </p:txBody>
      </p:sp>
      <p:sp>
        <p:nvSpPr>
          <p:cNvPr id="3" name="Espace réservé du contenu 2"/>
          <p:cNvSpPr>
            <a:spLocks noGrp="1"/>
          </p:cNvSpPr>
          <p:nvPr>
            <p:ph idx="1"/>
          </p:nvPr>
        </p:nvSpPr>
        <p:spPr>
          <a:xfrm>
            <a:off x="457200" y="1945436"/>
            <a:ext cx="8229600" cy="4180727"/>
          </a:xfrm>
        </p:spPr>
        <p:txBody>
          <a:bodyPr>
            <a:normAutofit/>
          </a:bodyPr>
          <a:lstStyle/>
          <a:p>
            <a:pPr marL="342900" indent="-342900">
              <a:buFont typeface="Arial"/>
              <a:buChar char="•"/>
            </a:pPr>
            <a:r>
              <a:rPr lang="en-US" sz="2000" b="0" noProof="0" dirty="0" smtClean="0"/>
              <a:t>They can play an </a:t>
            </a:r>
            <a:r>
              <a:rPr lang="en-US" sz="2000" noProof="0" dirty="0" smtClean="0"/>
              <a:t>active role at the policy level by sensitizing policy-makers</a:t>
            </a:r>
            <a:r>
              <a:rPr lang="en-US" sz="2000" b="0" noProof="0" dirty="0" smtClean="0"/>
              <a:t> and help in ensuring a better </a:t>
            </a:r>
            <a:r>
              <a:rPr lang="en-US" sz="2000" noProof="0" dirty="0" smtClean="0"/>
              <a:t>coordination between water supply and sanitation at the sector planning </a:t>
            </a:r>
            <a:r>
              <a:rPr lang="en-US" sz="2000" b="0" noProof="0" dirty="0" smtClean="0"/>
              <a:t>level. They are as well interested in the sector and utilities’ </a:t>
            </a:r>
            <a:r>
              <a:rPr lang="en-US" sz="2000" noProof="0" dirty="0" smtClean="0"/>
              <a:t>financial viability</a:t>
            </a:r>
            <a:r>
              <a:rPr lang="en-US" sz="2000" b="0" noProof="0" dirty="0" smtClean="0"/>
              <a:t>. </a:t>
            </a:r>
          </a:p>
          <a:p>
            <a:endParaRPr lang="en-US" sz="2000" b="0" noProof="0" dirty="0" smtClean="0"/>
          </a:p>
          <a:p>
            <a:pPr marL="342900" indent="-342900">
              <a:buFont typeface="Arial"/>
              <a:buChar char="•"/>
            </a:pPr>
            <a:r>
              <a:rPr lang="en-US" sz="2000" b="0" noProof="0" dirty="0" smtClean="0"/>
              <a:t>Donors also help enforcing environmental regulations. The relationships between Local Governments or utilities and their financial institution partners is important in the accountability context</a:t>
            </a:r>
            <a:r>
              <a:rPr lang="en-US" sz="2000" noProof="0" dirty="0" smtClean="0"/>
              <a:t>: lenders put conditions to guarantee an efficient use of their loans. </a:t>
            </a:r>
          </a:p>
          <a:p>
            <a:endParaRPr lang="en-US" sz="2000" b="0" noProof="0" dirty="0"/>
          </a:p>
        </p:txBody>
      </p:sp>
    </p:spTree>
    <p:extLst>
      <p:ext uri="{BB962C8B-B14F-4D97-AF65-F5344CB8AC3E}">
        <p14:creationId xmlns:p14="http://schemas.microsoft.com/office/powerpoint/2010/main" val="27109530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2618" y="1112256"/>
            <a:ext cx="8229600" cy="1143000"/>
          </a:xfrm>
        </p:spPr>
        <p:txBody>
          <a:bodyPr>
            <a:normAutofit/>
          </a:bodyPr>
          <a:lstStyle/>
          <a:p>
            <a:pPr algn="l"/>
            <a:r>
              <a:rPr lang="en-US" sz="2400" b="1" i="1" noProof="0" dirty="0" smtClean="0">
                <a:latin typeface="Helvetica Neue"/>
                <a:cs typeface="Helvetica Neue"/>
              </a:rPr>
              <a:t>Civil society actors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2256165"/>
            <a:ext cx="8229600" cy="3869998"/>
          </a:xfrm>
        </p:spPr>
        <p:txBody>
          <a:bodyPr>
            <a:normAutofit/>
          </a:bodyPr>
          <a:lstStyle/>
          <a:p>
            <a:r>
              <a:rPr lang="en-US" sz="2000" b="0" noProof="0" dirty="0" smtClean="0"/>
              <a:t>Customer organizations can strengthen the voice of users and the accountability relationship between the service provider and the users. </a:t>
            </a:r>
          </a:p>
          <a:p>
            <a:pPr marL="0" indent="0">
              <a:buNone/>
            </a:pPr>
            <a:endParaRPr lang="en-US" sz="2000" b="0" noProof="0" dirty="0"/>
          </a:p>
        </p:txBody>
      </p:sp>
    </p:spTree>
    <p:extLst>
      <p:ext uri="{BB962C8B-B14F-4D97-AF65-F5344CB8AC3E}">
        <p14:creationId xmlns:p14="http://schemas.microsoft.com/office/powerpoint/2010/main" val="38134092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2">
            <a:extLst/>
          </a:blip>
          <a:srcRect l="8690" r="8690"/>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621654" y="5031409"/>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sz="3700" dirty="0"/>
              <a:t>«Water Sector Reform in Kenya</a:t>
            </a:r>
            <a:r>
              <a:rPr lang="de-DE" sz="3700" dirty="0"/>
              <a:t> </a:t>
            </a:r>
            <a:r>
              <a:rPr sz="3700" dirty="0"/>
              <a:t>»</a:t>
            </a:r>
          </a:p>
        </p:txBody>
      </p:sp>
      <p:sp>
        <p:nvSpPr>
          <p:cNvPr id="39" name="Shape 39"/>
          <p:cNvSpPr>
            <a:spLocks noGrp="1"/>
          </p:cNvSpPr>
          <p:nvPr>
            <p:ph type="body" idx="4294967295"/>
          </p:nvPr>
        </p:nvSpPr>
        <p:spPr>
          <a:xfrm>
            <a:off x="2300668" y="5894388"/>
            <a:ext cx="6843332" cy="793750"/>
          </a:xfrm>
          <a:prstGeom prst="rect">
            <a:avLst/>
          </a:prstGeom>
        </p:spPr>
        <p:txBody>
          <a:bodyPr/>
          <a:lstStyle/>
          <a:p>
            <a:pPr lvl="0">
              <a:defRPr sz="1800"/>
            </a:pPr>
            <a:r>
              <a:rPr dirty="0"/>
              <a:t>Trainings 24.-28.8. and 28.9.-2.10.2015</a:t>
            </a:r>
          </a:p>
        </p:txBody>
      </p:sp>
      <p:pic>
        <p:nvPicPr>
          <p:cNvPr id="40" name="pasted-image.tif"/>
          <p:cNvPicPr/>
          <p:nvPr/>
        </p:nvPicPr>
        <p:blipFill>
          <a:blip r:embed="rId3">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4189009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326087"/>
            <a:ext cx="8229600" cy="695356"/>
          </a:xfrm>
        </p:spPr>
        <p:txBody>
          <a:bodyPr/>
          <a:lstStyle/>
          <a:p>
            <a:pPr algn="ctr"/>
            <a:r>
              <a:rPr lang="en-US" dirty="0">
                <a:latin typeface="Helvetica Neue"/>
                <a:cs typeface="Helvetica Neue"/>
              </a:rPr>
              <a:t>Service Provider Options </a:t>
            </a:r>
            <a:endParaRPr lang="fr-FR" dirty="0"/>
          </a:p>
        </p:txBody>
      </p:sp>
    </p:spTree>
    <p:extLst>
      <p:ext uri="{BB962C8B-B14F-4D97-AF65-F5344CB8AC3E}">
        <p14:creationId xmlns:p14="http://schemas.microsoft.com/office/powerpoint/2010/main" val="28190311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42057"/>
            <a:ext cx="8229600" cy="779462"/>
          </a:xfrm>
        </p:spPr>
        <p:txBody>
          <a:bodyPr>
            <a:normAutofit/>
          </a:bodyPr>
          <a:lstStyle/>
          <a:p>
            <a:pPr algn="l"/>
            <a:r>
              <a:rPr lang="en-US" sz="2400" b="1" noProof="0" dirty="0" smtClean="0">
                <a:latin typeface="Helvetica Neue"/>
                <a:cs typeface="Helvetica Neue"/>
              </a:rPr>
              <a:t>Service Provider Options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356578"/>
            <a:ext cx="8229600" cy="4652963"/>
          </a:xfrm>
        </p:spPr>
        <p:txBody>
          <a:bodyPr>
            <a:noAutofit/>
          </a:bodyPr>
          <a:lstStyle/>
          <a:p>
            <a:r>
              <a:rPr lang="en-US" sz="2000" b="0" noProof="0" dirty="0" smtClean="0">
                <a:latin typeface="Helvetica Neue"/>
                <a:cs typeface="Helvetica Neue"/>
              </a:rPr>
              <a:t>Many options for service providers exist depending on the political and administrative context of the country the sector context and the urban context (large cities, small cities, multi-village). </a:t>
            </a:r>
          </a:p>
          <a:p>
            <a:endParaRPr lang="en-US" sz="2000" b="0" noProof="0" dirty="0" smtClean="0">
              <a:latin typeface="Helvetica Neue"/>
              <a:cs typeface="Helvetica Neue"/>
            </a:endParaRPr>
          </a:p>
          <a:p>
            <a:r>
              <a:rPr lang="en-US" sz="2000" b="0" noProof="0" dirty="0" smtClean="0">
                <a:latin typeface="Helvetica Neue"/>
                <a:cs typeface="Helvetica Neue"/>
              </a:rPr>
              <a:t>The following are among the </a:t>
            </a:r>
            <a:r>
              <a:rPr lang="en-US" sz="2000" b="1" noProof="0" dirty="0" smtClean="0">
                <a:latin typeface="Helvetica Neue"/>
                <a:cs typeface="Helvetica Neue"/>
              </a:rPr>
              <a:t>most common options: </a:t>
            </a:r>
          </a:p>
          <a:p>
            <a:pPr lvl="1"/>
            <a:r>
              <a:rPr lang="en-US" noProof="0" dirty="0" smtClean="0">
                <a:latin typeface="Helvetica Neue"/>
                <a:cs typeface="Helvetica Neue"/>
              </a:rPr>
              <a:t>Municipal department</a:t>
            </a:r>
          </a:p>
          <a:p>
            <a:pPr lvl="1"/>
            <a:r>
              <a:rPr lang="en-US" noProof="0" dirty="0" smtClean="0">
                <a:latin typeface="Helvetica Neue"/>
                <a:cs typeface="Helvetica Neue"/>
              </a:rPr>
              <a:t>Corporatized public utility or local utility</a:t>
            </a:r>
          </a:p>
          <a:p>
            <a:pPr lvl="1"/>
            <a:r>
              <a:rPr lang="en-US" noProof="0" dirty="0" smtClean="0">
                <a:latin typeface="Helvetica Neue"/>
                <a:cs typeface="Helvetica Neue"/>
              </a:rPr>
              <a:t>Private operator (PPP) </a:t>
            </a:r>
          </a:p>
          <a:p>
            <a:endParaRPr lang="en-US" sz="2000" b="1" noProof="0" dirty="0" smtClean="0">
              <a:latin typeface="Helvetica Neue"/>
              <a:cs typeface="Helvetica Neue"/>
            </a:endParaRPr>
          </a:p>
          <a:p>
            <a:r>
              <a:rPr lang="en-US" sz="2000" b="1" noProof="0" dirty="0" smtClean="0">
                <a:latin typeface="Helvetica Neue"/>
                <a:cs typeface="Helvetica Neue"/>
              </a:rPr>
              <a:t>Other options include: </a:t>
            </a:r>
            <a:endParaRPr lang="en-US" sz="2000" noProof="0" dirty="0" smtClean="0">
              <a:latin typeface="Helvetica Neue"/>
              <a:cs typeface="Helvetica Neue"/>
            </a:endParaRPr>
          </a:p>
          <a:p>
            <a:pPr lvl="1"/>
            <a:r>
              <a:rPr lang="en-US" noProof="0" dirty="0" smtClean="0">
                <a:latin typeface="Helvetica Neue"/>
                <a:cs typeface="Helvetica Neue"/>
              </a:rPr>
              <a:t>National sanitation utility </a:t>
            </a:r>
          </a:p>
          <a:p>
            <a:pPr lvl="1"/>
            <a:r>
              <a:rPr lang="en-US" noProof="0" dirty="0" smtClean="0">
                <a:latin typeface="Helvetica Neue"/>
                <a:cs typeface="Helvetica Neue"/>
              </a:rPr>
              <a:t>Inter municipal or regional utility (special purpose or multipurpose) </a:t>
            </a:r>
          </a:p>
          <a:p>
            <a:pPr lvl="1"/>
            <a:r>
              <a:rPr lang="en-US" noProof="0" dirty="0" smtClean="0">
                <a:latin typeface="Helvetica Neue"/>
                <a:cs typeface="Helvetica Neue"/>
              </a:rPr>
              <a:t>Community management </a:t>
            </a:r>
          </a:p>
          <a:p>
            <a:endParaRPr lang="en-US" sz="2000" noProof="0" dirty="0">
              <a:latin typeface="Helvetica Neue"/>
              <a:cs typeface="Helvetica Neue"/>
            </a:endParaRPr>
          </a:p>
        </p:txBody>
      </p:sp>
    </p:spTree>
    <p:extLst>
      <p:ext uri="{BB962C8B-B14F-4D97-AF65-F5344CB8AC3E}">
        <p14:creationId xmlns:p14="http://schemas.microsoft.com/office/powerpoint/2010/main" val="37658100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154"/>
            <a:ext cx="8229600" cy="886505"/>
          </a:xfrm>
        </p:spPr>
        <p:txBody>
          <a:bodyPr>
            <a:normAutofit/>
          </a:bodyPr>
          <a:lstStyle/>
          <a:p>
            <a:pPr algn="l"/>
            <a:r>
              <a:rPr lang="en-US" sz="2400" b="1" noProof="0" dirty="0" smtClean="0">
                <a:latin typeface="Helvetica Neue"/>
                <a:cs typeface="Helvetica Neue"/>
              </a:rPr>
              <a:t>Municipal Department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481667"/>
            <a:ext cx="8229600" cy="5286831"/>
          </a:xfrm>
        </p:spPr>
        <p:txBody>
          <a:bodyPr>
            <a:noAutofit/>
          </a:bodyPr>
          <a:lstStyle/>
          <a:p>
            <a:pPr marL="285750" indent="-285750">
              <a:buFont typeface="Arial"/>
              <a:buChar char="•"/>
            </a:pPr>
            <a:r>
              <a:rPr lang="en-US" sz="1800" b="0" noProof="0" dirty="0" smtClean="0"/>
              <a:t>It is the common option since sanitation is a local service. The benefits of this option are: </a:t>
            </a:r>
          </a:p>
          <a:p>
            <a:pPr marL="720725" lvl="1" indent="-452438">
              <a:spcBef>
                <a:spcPts val="0"/>
              </a:spcBef>
            </a:pPr>
            <a:r>
              <a:rPr lang="en-US" sz="1600" noProof="0" dirty="0" smtClean="0"/>
              <a:t>The </a:t>
            </a:r>
            <a:r>
              <a:rPr lang="en-US" sz="1600" b="1" noProof="0" dirty="0" smtClean="0"/>
              <a:t>good coordination with other urban services </a:t>
            </a:r>
            <a:r>
              <a:rPr lang="en-US" sz="1600" noProof="0" dirty="0" smtClean="0"/>
              <a:t>(roads &amp; drainage, ...) and with urban planning </a:t>
            </a:r>
          </a:p>
          <a:p>
            <a:pPr marL="720725" lvl="1" indent="-452438">
              <a:spcBef>
                <a:spcPts val="0"/>
              </a:spcBef>
            </a:pPr>
            <a:r>
              <a:rPr lang="en-US" sz="1600" noProof="0" dirty="0" smtClean="0"/>
              <a:t>The </a:t>
            </a:r>
            <a:r>
              <a:rPr lang="en-US" sz="1600" b="1" noProof="0" dirty="0" smtClean="0"/>
              <a:t>political accountability </a:t>
            </a:r>
            <a:r>
              <a:rPr lang="en-US" sz="1600" noProof="0" dirty="0" smtClean="0"/>
              <a:t>of elected people </a:t>
            </a:r>
          </a:p>
          <a:p>
            <a:pPr marL="720725" lvl="1" indent="-452438">
              <a:spcBef>
                <a:spcPts val="0"/>
              </a:spcBef>
            </a:pPr>
            <a:r>
              <a:rPr lang="en-US" sz="1600" noProof="0" dirty="0" smtClean="0"/>
              <a:t>The </a:t>
            </a:r>
            <a:r>
              <a:rPr lang="en-US" sz="1600" b="1" noProof="0" dirty="0" smtClean="0"/>
              <a:t>proximity</a:t>
            </a:r>
            <a:r>
              <a:rPr lang="en-US" sz="1600" noProof="0" dirty="0" smtClean="0"/>
              <a:t> to the users. </a:t>
            </a:r>
          </a:p>
          <a:p>
            <a:pPr marL="285750" indent="-285750">
              <a:buFont typeface="Arial"/>
              <a:buChar char="•"/>
            </a:pPr>
            <a:r>
              <a:rPr lang="en-US" sz="1800" b="0" noProof="0" dirty="0" smtClean="0"/>
              <a:t>Local Governments often face structural and complex problems :</a:t>
            </a:r>
          </a:p>
          <a:p>
            <a:pPr marL="720725" lvl="1" indent="-452438">
              <a:spcBef>
                <a:spcPts val="0"/>
              </a:spcBef>
            </a:pPr>
            <a:r>
              <a:rPr lang="en-US" sz="1600" b="1" dirty="0"/>
              <a:t>lack adequate technical/human capacity to develop and maintain complex sanitation infrastructure </a:t>
            </a:r>
            <a:r>
              <a:rPr lang="en-US" sz="1600" dirty="0"/>
              <a:t>such as (WWTP). </a:t>
            </a:r>
          </a:p>
          <a:p>
            <a:pPr marL="720725" lvl="1" indent="-452438">
              <a:spcBef>
                <a:spcPts val="0"/>
              </a:spcBef>
            </a:pPr>
            <a:r>
              <a:rPr lang="en-US" sz="1600" b="1" dirty="0"/>
              <a:t>Do not have the capacities to implement social marketing campaigns </a:t>
            </a:r>
            <a:r>
              <a:rPr lang="en-US" sz="1600" dirty="0"/>
              <a:t>to stimulate demand for on-site sanitation nor are they able to satisfy this demand. </a:t>
            </a:r>
          </a:p>
          <a:p>
            <a:pPr marL="720725" lvl="1" indent="-452438">
              <a:spcBef>
                <a:spcPts val="0"/>
              </a:spcBef>
            </a:pPr>
            <a:r>
              <a:rPr lang="en-US" sz="1600" dirty="0"/>
              <a:t>On the </a:t>
            </a:r>
            <a:r>
              <a:rPr lang="en-US" sz="1600" b="1" dirty="0"/>
              <a:t>financial and commercial side</a:t>
            </a:r>
            <a:r>
              <a:rPr lang="en-US" sz="1600" dirty="0"/>
              <a:t>, the </a:t>
            </a:r>
            <a:r>
              <a:rPr lang="en-US" sz="1600" b="1" dirty="0"/>
              <a:t>viability of municipal sanitation services is quite often uncertain </a:t>
            </a:r>
            <a:r>
              <a:rPr lang="en-US" sz="1600" dirty="0"/>
              <a:t>(bad record of cost recovery through property taxes, User fees are rarely adopted). </a:t>
            </a:r>
          </a:p>
          <a:p>
            <a:pPr marL="720725" lvl="1" indent="-452438">
              <a:spcBef>
                <a:spcPts val="0"/>
              </a:spcBef>
            </a:pPr>
            <a:r>
              <a:rPr lang="en-US" sz="1600" b="1" dirty="0"/>
              <a:t>Sanitation service is often combined </a:t>
            </a:r>
            <a:r>
              <a:rPr lang="en-US" sz="1600" dirty="0"/>
              <a:t>with other urban services (solid waste, roads, lightening) and will therefore share scarce municipal resources with them. </a:t>
            </a:r>
          </a:p>
          <a:p>
            <a:pPr marL="720725" lvl="1" indent="-452438">
              <a:spcBef>
                <a:spcPts val="0"/>
              </a:spcBef>
            </a:pPr>
            <a:r>
              <a:rPr lang="en-US" sz="1600" dirty="0"/>
              <a:t>Furthermore, Local Governments have </a:t>
            </a:r>
            <a:r>
              <a:rPr lang="en-US" sz="1600" b="1" dirty="0"/>
              <a:t>no easy access to best practices and successful solutions </a:t>
            </a:r>
            <a:r>
              <a:rPr lang="en-US" sz="1600" dirty="0"/>
              <a:t>from elsewhere in the country or abroad. </a:t>
            </a:r>
          </a:p>
        </p:txBody>
      </p:sp>
    </p:spTree>
    <p:extLst>
      <p:ext uri="{BB962C8B-B14F-4D97-AF65-F5344CB8AC3E}">
        <p14:creationId xmlns:p14="http://schemas.microsoft.com/office/powerpoint/2010/main" val="22236171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78537"/>
            <a:ext cx="8229600" cy="804862"/>
          </a:xfrm>
        </p:spPr>
        <p:txBody>
          <a:bodyPr>
            <a:noAutofit/>
          </a:bodyPr>
          <a:lstStyle/>
          <a:p>
            <a:pPr algn="l"/>
            <a:r>
              <a:rPr lang="en-US" sz="2400" b="1" noProof="0" dirty="0" smtClean="0">
                <a:latin typeface="Helvetica Neue"/>
                <a:cs typeface="Helvetica Neue"/>
              </a:rPr>
              <a:t>Public Utility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494259"/>
            <a:ext cx="8229600" cy="4983163"/>
          </a:xfrm>
        </p:spPr>
        <p:txBody>
          <a:bodyPr>
            <a:normAutofit/>
          </a:bodyPr>
          <a:lstStyle/>
          <a:p>
            <a:pPr marL="342900" indent="-342900">
              <a:buFont typeface="Arial"/>
              <a:buChar char="•"/>
            </a:pPr>
            <a:r>
              <a:rPr lang="en-US" sz="2000" b="0" noProof="0" dirty="0" smtClean="0"/>
              <a:t>A public utility is an enterprise that maintains the infrastructure for a public service. A public utility in charge of sanitation services could be a </a:t>
            </a:r>
            <a:r>
              <a:rPr lang="en-US" sz="2000" noProof="0" dirty="0" smtClean="0"/>
              <a:t>single-purpose </a:t>
            </a:r>
            <a:r>
              <a:rPr lang="en-US" sz="2000" b="0" noProof="0" dirty="0" smtClean="0"/>
              <a:t>or a </a:t>
            </a:r>
            <a:r>
              <a:rPr lang="en-US" sz="2000" noProof="0" dirty="0" smtClean="0"/>
              <a:t>multi-purpose agency</a:t>
            </a:r>
            <a:r>
              <a:rPr lang="en-US" sz="2000" b="0" noProof="0" dirty="0" smtClean="0"/>
              <a:t>. </a:t>
            </a:r>
          </a:p>
          <a:p>
            <a:pPr marL="804863" lvl="1" indent="-452438" defTabSz="719138">
              <a:spcBef>
                <a:spcPts val="0"/>
              </a:spcBef>
              <a:tabLst>
                <a:tab pos="719138" algn="l"/>
              </a:tabLst>
            </a:pPr>
            <a:r>
              <a:rPr lang="en-US" sz="1800" noProof="0" dirty="0" smtClean="0"/>
              <a:t>Water and sanitation plus drainage are the utility’s responsibility </a:t>
            </a:r>
          </a:p>
          <a:p>
            <a:pPr marL="804863" lvl="1" indent="-452438" defTabSz="719138">
              <a:spcBef>
                <a:spcPts val="0"/>
              </a:spcBef>
              <a:tabLst>
                <a:tab pos="719138" algn="l"/>
              </a:tabLst>
            </a:pPr>
            <a:r>
              <a:rPr lang="en-US" sz="1800" noProof="0" dirty="0" smtClean="0"/>
              <a:t>Wastewater collection combined with roads remain with municipalities while main sewers and treatment plants are assigned to a special public utility </a:t>
            </a:r>
          </a:p>
          <a:p>
            <a:pPr marL="342900" indent="-342900">
              <a:buFont typeface="Arial"/>
              <a:buChar char="•"/>
            </a:pPr>
            <a:r>
              <a:rPr lang="en-US" sz="2000" b="0" noProof="0" dirty="0" smtClean="0"/>
              <a:t>hands while wastewater collection and treatment are the utility’s responsibility </a:t>
            </a:r>
          </a:p>
          <a:p>
            <a:pPr marL="342900" indent="-342900">
              <a:buFont typeface="Arial"/>
              <a:buChar char="•"/>
            </a:pPr>
            <a:r>
              <a:rPr lang="en-US" sz="2000" b="0" noProof="0" dirty="0" smtClean="0"/>
              <a:t>Sometimes other services are included in the combinations, for example solid waste management, electricity and/or public lighting. </a:t>
            </a:r>
          </a:p>
          <a:p>
            <a:pPr marL="342900" indent="-342900">
              <a:buFont typeface="Arial"/>
              <a:buChar char="•"/>
            </a:pPr>
            <a:r>
              <a:rPr lang="en-US" sz="2000" b="0" noProof="0" dirty="0" smtClean="0"/>
              <a:t>Of course, all these combinations have important consequences on financial and cost recovery issues. </a:t>
            </a:r>
          </a:p>
          <a:p>
            <a:pPr marL="0" indent="0">
              <a:buNone/>
            </a:pPr>
            <a:endParaRPr lang="en-US" sz="2000" b="0" noProof="0" dirty="0" smtClean="0"/>
          </a:p>
          <a:p>
            <a:pPr lvl="1">
              <a:spcBef>
                <a:spcPts val="0"/>
              </a:spcBef>
            </a:pPr>
            <a:endParaRPr lang="en-US" sz="1800" noProof="0" dirty="0" smtClean="0"/>
          </a:p>
          <a:p>
            <a:endParaRPr lang="en-US" sz="2000" noProof="0" dirty="0"/>
          </a:p>
        </p:txBody>
      </p:sp>
    </p:spTree>
    <p:extLst>
      <p:ext uri="{BB962C8B-B14F-4D97-AF65-F5344CB8AC3E}">
        <p14:creationId xmlns:p14="http://schemas.microsoft.com/office/powerpoint/2010/main" val="1284111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pPr lvl="0"/>
            <a:r>
              <a:rPr lang="en-US" dirty="0" smtClean="0"/>
              <a:t>Institutional and organizational aspects</a:t>
            </a:r>
            <a:br>
              <a:rPr lang="en-US" dirty="0" smtClean="0"/>
            </a:br>
            <a:endParaRPr lang="de-DE" dirty="0"/>
          </a:p>
        </p:txBody>
      </p:sp>
      <p:sp>
        <p:nvSpPr>
          <p:cNvPr id="3" name="Textfeld 2"/>
          <p:cNvSpPr txBox="1"/>
          <p:nvPr/>
        </p:nvSpPr>
        <p:spPr>
          <a:xfrm>
            <a:off x="1334387" y="3522066"/>
            <a:ext cx="6455613" cy="276999"/>
          </a:xfrm>
          <a:prstGeom prst="rect">
            <a:avLst/>
          </a:prstGeom>
          <a:noFill/>
        </p:spPr>
        <p:txBody>
          <a:bodyPr wrap="none" rtlCol="0">
            <a:spAutoFit/>
          </a:bodyPr>
          <a:lstStyle/>
          <a:p>
            <a:r>
              <a:rPr lang="de-DE" sz="1200" dirty="0" err="1" smtClean="0">
                <a:latin typeface="Helvetica Light"/>
                <a:cs typeface="Helvetica Light"/>
              </a:rPr>
              <a:t>Based</a:t>
            </a:r>
            <a:r>
              <a:rPr lang="de-DE" sz="1200" dirty="0" smtClean="0">
                <a:latin typeface="Helvetica Light"/>
                <a:cs typeface="Helvetica Light"/>
              </a:rPr>
              <a:t> on „</a:t>
            </a:r>
            <a:r>
              <a:rPr lang="de-DE" sz="1200" dirty="0" err="1" smtClean="0">
                <a:latin typeface="Helvetica Light"/>
                <a:cs typeface="Helvetica Light"/>
              </a:rPr>
              <a:t>Sector</a:t>
            </a:r>
            <a:r>
              <a:rPr lang="de-DE" sz="1200" dirty="0" smtClean="0">
                <a:latin typeface="Helvetica Light"/>
                <a:cs typeface="Helvetica Light"/>
              </a:rPr>
              <a:t> </a:t>
            </a:r>
            <a:r>
              <a:rPr lang="de-DE" sz="1200" dirty="0" err="1" smtClean="0">
                <a:latin typeface="Helvetica Light"/>
                <a:cs typeface="Helvetica Light"/>
              </a:rPr>
              <a:t>Governance</a:t>
            </a:r>
            <a:r>
              <a:rPr lang="de-DE" sz="1200" dirty="0" smtClean="0">
                <a:latin typeface="Helvetica Light"/>
                <a:cs typeface="Helvetica Light"/>
              </a:rPr>
              <a:t> in Urban </a:t>
            </a:r>
            <a:r>
              <a:rPr lang="de-DE" sz="1200" dirty="0" err="1" smtClean="0">
                <a:latin typeface="Helvetica Light"/>
                <a:cs typeface="Helvetica Light"/>
              </a:rPr>
              <a:t>Sanitation</a:t>
            </a:r>
            <a:r>
              <a:rPr lang="de-DE" sz="1200" dirty="0" smtClean="0">
                <a:latin typeface="Helvetica Light"/>
                <a:cs typeface="Helvetica Light"/>
              </a:rPr>
              <a:t>“ </a:t>
            </a:r>
            <a:r>
              <a:rPr lang="de-DE" sz="1200" dirty="0" err="1" smtClean="0">
                <a:latin typeface="Helvetica Light"/>
                <a:cs typeface="Helvetica Light"/>
              </a:rPr>
              <a:t>e-learning</a:t>
            </a:r>
            <a:r>
              <a:rPr lang="de-DE" sz="1200" dirty="0" smtClean="0">
                <a:latin typeface="Helvetica Light"/>
                <a:cs typeface="Helvetica Light"/>
              </a:rPr>
              <a:t> </a:t>
            </a:r>
            <a:r>
              <a:rPr lang="de-DE" sz="1200" dirty="0" err="1" smtClean="0">
                <a:latin typeface="Helvetica Light"/>
                <a:cs typeface="Helvetica Light"/>
              </a:rPr>
              <a:t>course</a:t>
            </a:r>
            <a:r>
              <a:rPr lang="de-DE" sz="1200" dirty="0" smtClean="0">
                <a:latin typeface="Helvetica Light"/>
                <a:cs typeface="Helvetica Light"/>
              </a:rPr>
              <a:t> </a:t>
            </a:r>
            <a:r>
              <a:rPr lang="de-DE" sz="1200" dirty="0" err="1" smtClean="0">
                <a:latin typeface="Helvetica Light"/>
                <a:cs typeface="Helvetica Light"/>
              </a:rPr>
              <a:t>of</a:t>
            </a:r>
            <a:r>
              <a:rPr lang="de-DE" sz="1200" dirty="0" smtClean="0">
                <a:latin typeface="Helvetica Light"/>
                <a:cs typeface="Helvetica Light"/>
              </a:rPr>
              <a:t> Margraf Publishers</a:t>
            </a:r>
            <a:endParaRPr lang="de-DE" sz="1200" dirty="0">
              <a:latin typeface="Helvetica Light"/>
              <a:cs typeface="Helvetica Light"/>
            </a:endParaRPr>
          </a:p>
        </p:txBody>
      </p:sp>
    </p:spTree>
    <p:extLst>
      <p:ext uri="{BB962C8B-B14F-4D97-AF65-F5344CB8AC3E}">
        <p14:creationId xmlns:p14="http://schemas.microsoft.com/office/powerpoint/2010/main" val="12046946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31197"/>
            <a:ext cx="8229600" cy="644040"/>
          </a:xfrm>
        </p:spPr>
        <p:txBody>
          <a:bodyPr>
            <a:normAutofit/>
          </a:bodyPr>
          <a:lstStyle/>
          <a:p>
            <a:pPr algn="l"/>
            <a:r>
              <a:rPr lang="en-US" sz="2400" b="1" noProof="0" dirty="0" smtClean="0">
                <a:latin typeface="Helvetica Neue"/>
                <a:cs typeface="Helvetica Neue"/>
              </a:rPr>
              <a:t>Informal Service Providers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918416"/>
            <a:ext cx="8229600" cy="4207747"/>
          </a:xfrm>
        </p:spPr>
        <p:txBody>
          <a:bodyPr>
            <a:normAutofit/>
          </a:bodyPr>
          <a:lstStyle/>
          <a:p>
            <a:pPr marL="342900" indent="-342900">
              <a:spcBef>
                <a:spcPts val="600"/>
              </a:spcBef>
              <a:buFont typeface="Arial"/>
              <a:buChar char="•"/>
            </a:pPr>
            <a:r>
              <a:rPr lang="en-US" sz="2000" b="0" noProof="0" dirty="0" smtClean="0"/>
              <a:t>Generally, informal service providers serve areas that are not serviced by the utility and that may be costly for the utility to provide infrastructure investments for. </a:t>
            </a:r>
          </a:p>
          <a:p>
            <a:pPr marL="342900" indent="-342900">
              <a:spcBef>
                <a:spcPts val="600"/>
              </a:spcBef>
              <a:buFont typeface="Arial"/>
              <a:buChar char="•"/>
            </a:pPr>
            <a:r>
              <a:rPr lang="en-US" sz="2000" b="0" noProof="0" dirty="0" smtClean="0"/>
              <a:t>In this regards, emphasis should be put on utility and informal provider cooperation where appropriate.</a:t>
            </a:r>
          </a:p>
          <a:p>
            <a:pPr marL="342900" indent="-342900">
              <a:spcBef>
                <a:spcPts val="600"/>
              </a:spcBef>
              <a:buFont typeface="Arial"/>
              <a:buChar char="•"/>
            </a:pPr>
            <a:r>
              <a:rPr lang="en-US" sz="2000" b="0" noProof="0" dirty="0" smtClean="0"/>
              <a:t>Some utilities have successfully integrated the informal providers into their service provision structure and others have developed partnerships with informal service providers to increase service provision at fair costs. </a:t>
            </a:r>
          </a:p>
          <a:p>
            <a:pPr marL="342900" indent="-342900">
              <a:spcBef>
                <a:spcPts val="600"/>
              </a:spcBef>
              <a:buFont typeface="Arial"/>
              <a:buChar char="•"/>
            </a:pPr>
            <a:endParaRPr lang="en-US" sz="2000" b="0" noProof="0" dirty="0"/>
          </a:p>
        </p:txBody>
      </p:sp>
    </p:spTree>
    <p:extLst>
      <p:ext uri="{BB962C8B-B14F-4D97-AF65-F5344CB8AC3E}">
        <p14:creationId xmlns:p14="http://schemas.microsoft.com/office/powerpoint/2010/main" val="40261925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10405"/>
            <a:ext cx="8229600" cy="862314"/>
          </a:xfrm>
        </p:spPr>
        <p:txBody>
          <a:bodyPr>
            <a:normAutofit/>
          </a:bodyPr>
          <a:lstStyle/>
          <a:p>
            <a:pPr algn="l"/>
            <a:r>
              <a:rPr lang="en-US" sz="2400" b="1" noProof="0" dirty="0" smtClean="0">
                <a:latin typeface="Helvetica Neue"/>
                <a:cs typeface="Helvetica Neue"/>
              </a:rPr>
              <a:t>Difficulties and structure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772719"/>
            <a:ext cx="8229600" cy="4525963"/>
          </a:xfrm>
        </p:spPr>
        <p:txBody>
          <a:bodyPr>
            <a:normAutofit fontScale="92500"/>
          </a:bodyPr>
          <a:lstStyle/>
          <a:p>
            <a:r>
              <a:rPr lang="en-US" sz="2000" b="1" noProof="0" dirty="0" smtClean="0"/>
              <a:t>Constraints of service providers</a:t>
            </a:r>
          </a:p>
          <a:p>
            <a:pPr lvl="1"/>
            <a:r>
              <a:rPr lang="en-US" sz="1800" noProof="0" dirty="0" smtClean="0"/>
              <a:t>Generally, service providers suffer from a variety of internal constraints - financial, technical, and capacity - as well as external political constraints, posing the largest constraint to their operations. </a:t>
            </a:r>
          </a:p>
          <a:p>
            <a:pPr lvl="1"/>
            <a:r>
              <a:rPr lang="en-US" sz="1800" noProof="0" dirty="0" smtClean="0"/>
              <a:t>Political constraints can restrict the autonomy and accountability of the utility </a:t>
            </a:r>
          </a:p>
          <a:p>
            <a:pPr lvl="1"/>
            <a:r>
              <a:rPr lang="en-US" sz="1800" noProof="0" dirty="0" smtClean="0"/>
              <a:t>Providers can be restricted by unclear national frame- works that fail to clearly assign responsibilities to actors in the sector, creating confusion (e.g. who is responsible for what) </a:t>
            </a:r>
          </a:p>
          <a:p>
            <a:pPr lvl="1"/>
            <a:r>
              <a:rPr lang="en-US" sz="1800" noProof="0" dirty="0" smtClean="0"/>
              <a:t>A lack of a transparent regulatory framework makes the issue of tariff setting and raising a strictly political issue, with the utility’s economic concerns subordinate to political desires for lower, politically more popular tariffs </a:t>
            </a:r>
          </a:p>
          <a:p>
            <a:pPr lvl="1"/>
            <a:r>
              <a:rPr lang="en-US" sz="1800" noProof="0" dirty="0" smtClean="0"/>
              <a:t>Utilities are restricted in their ability to access different forms of financing due to their own ownership structure. </a:t>
            </a:r>
          </a:p>
          <a:p>
            <a:pPr lvl="1"/>
            <a:endParaRPr lang="en-US" sz="1800" noProof="0" dirty="0" smtClean="0"/>
          </a:p>
          <a:p>
            <a:endParaRPr lang="en-US" sz="2000" noProof="0" dirty="0"/>
          </a:p>
        </p:txBody>
      </p:sp>
    </p:spTree>
    <p:extLst>
      <p:ext uri="{BB962C8B-B14F-4D97-AF65-F5344CB8AC3E}">
        <p14:creationId xmlns:p14="http://schemas.microsoft.com/office/powerpoint/2010/main" val="114346722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59208"/>
            <a:ext cx="8229600" cy="711590"/>
          </a:xfrm>
        </p:spPr>
        <p:txBody>
          <a:bodyPr>
            <a:normAutofit/>
          </a:bodyPr>
          <a:lstStyle/>
          <a:p>
            <a:pPr algn="l"/>
            <a:r>
              <a:rPr lang="en-US" sz="2400" b="1" noProof="0" dirty="0" smtClean="0">
                <a:latin typeface="Helvetica Neue"/>
                <a:cs typeface="Helvetica Neue"/>
              </a:rPr>
              <a:t>Difficulties and structure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837356"/>
            <a:ext cx="8229600" cy="4288807"/>
          </a:xfrm>
        </p:spPr>
        <p:txBody>
          <a:bodyPr>
            <a:noAutofit/>
          </a:bodyPr>
          <a:lstStyle/>
          <a:p>
            <a:pPr marL="342900" indent="-342900">
              <a:buFont typeface="Arial"/>
              <a:buChar char="•"/>
            </a:pPr>
            <a:r>
              <a:rPr lang="en-US" sz="2000" noProof="0" dirty="0" smtClean="0"/>
              <a:t>The ownership structure </a:t>
            </a:r>
          </a:p>
          <a:p>
            <a:pPr marL="342900" indent="-342900">
              <a:buFont typeface="Arial"/>
              <a:buChar char="•"/>
            </a:pPr>
            <a:r>
              <a:rPr lang="en-US" sz="2000" b="0" noProof="0" dirty="0" smtClean="0"/>
              <a:t>The ownership structure of the utility can pose a major restriction on utility development and its ability to operate autonomously. Ownership structure is a major determinant of the availability of different financing instruments as most often the more independence a utility has from government the more access it has to capital market financing versus a dependence on budgetary transfers. The following table shows the most common ownership structures. </a:t>
            </a:r>
          </a:p>
          <a:p>
            <a:pPr lvl="1"/>
            <a:endParaRPr lang="en-US" sz="2000" noProof="0" dirty="0" smtClean="0"/>
          </a:p>
          <a:p>
            <a:endParaRPr lang="en-US" sz="2400" noProof="0" dirty="0"/>
          </a:p>
        </p:txBody>
      </p:sp>
    </p:spTree>
    <p:extLst>
      <p:ext uri="{BB962C8B-B14F-4D97-AF65-F5344CB8AC3E}">
        <p14:creationId xmlns:p14="http://schemas.microsoft.com/office/powerpoint/2010/main" val="371057548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46138"/>
            <a:ext cx="8229600" cy="1143000"/>
          </a:xfrm>
        </p:spPr>
        <p:txBody>
          <a:bodyPr>
            <a:noAutofit/>
          </a:bodyPr>
          <a:lstStyle/>
          <a:p>
            <a:pPr algn="l"/>
            <a:r>
              <a:rPr lang="en-US" sz="2400" b="1" noProof="0" dirty="0" smtClean="0">
                <a:latin typeface="Helvetica Neue"/>
                <a:cs typeface="Helvetica Neue"/>
              </a:rPr>
              <a:t>Integrated Solutions Between Sanitation </a:t>
            </a:r>
            <a:br>
              <a:rPr lang="en-US" sz="2400" b="1" noProof="0" dirty="0" smtClean="0">
                <a:latin typeface="Helvetica Neue"/>
                <a:cs typeface="Helvetica Neue"/>
              </a:rPr>
            </a:br>
            <a:r>
              <a:rPr lang="en-US" sz="2400" b="1" noProof="0" dirty="0" smtClean="0">
                <a:latin typeface="Helvetica Neue"/>
                <a:cs typeface="Helvetica Neue"/>
              </a:rPr>
              <a:t>and Water Providers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756296"/>
            <a:ext cx="8229600" cy="4369867"/>
          </a:xfrm>
        </p:spPr>
        <p:txBody>
          <a:bodyPr>
            <a:normAutofit/>
          </a:bodyPr>
          <a:lstStyle/>
          <a:p>
            <a:pPr marL="342900" indent="-342900">
              <a:buFont typeface="Arial"/>
              <a:buChar char="•"/>
            </a:pPr>
            <a:r>
              <a:rPr lang="en-US" sz="2000" b="0" noProof="0" dirty="0" smtClean="0"/>
              <a:t>Integrated solutions between sanitation and water are the “norm” in many countries. Here are benefits and drawbacks of such integrated solutions: </a:t>
            </a:r>
          </a:p>
          <a:p>
            <a:endParaRPr lang="en-US" sz="2000" b="0" noProof="0" dirty="0"/>
          </a:p>
        </p:txBody>
      </p:sp>
      <p:pic>
        <p:nvPicPr>
          <p:cNvPr id="4" name="Image 3" descr="Capture d’écran 2015-05-26 à 19.08.0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700" y="2794000"/>
            <a:ext cx="7569200" cy="3784600"/>
          </a:xfrm>
          <a:prstGeom prst="rect">
            <a:avLst/>
          </a:prstGeom>
        </p:spPr>
      </p:pic>
    </p:spTree>
    <p:extLst>
      <p:ext uri="{BB962C8B-B14F-4D97-AF65-F5344CB8AC3E}">
        <p14:creationId xmlns:p14="http://schemas.microsoft.com/office/powerpoint/2010/main" val="54026975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019"/>
            <a:ext cx="8229600" cy="766762"/>
          </a:xfrm>
        </p:spPr>
        <p:txBody>
          <a:bodyPr>
            <a:normAutofit/>
          </a:bodyPr>
          <a:lstStyle/>
          <a:p>
            <a:pPr algn="l"/>
            <a:r>
              <a:rPr lang="en-US" sz="2400" b="1" noProof="0" dirty="0" smtClean="0">
                <a:latin typeface="Helvetica Neue"/>
                <a:cs typeface="Helvetica Neue"/>
              </a:rPr>
              <a:t>Options in Different Urban Settings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350997"/>
            <a:ext cx="8229600" cy="5147300"/>
          </a:xfrm>
        </p:spPr>
        <p:txBody>
          <a:bodyPr>
            <a:noAutofit/>
          </a:bodyPr>
          <a:lstStyle/>
          <a:p>
            <a:r>
              <a:rPr lang="en-US" sz="1800" b="1" noProof="0" dirty="0" smtClean="0"/>
              <a:t>Big cities</a:t>
            </a:r>
          </a:p>
          <a:p>
            <a:r>
              <a:rPr lang="en-US" sz="1800" b="0" noProof="0" dirty="0" smtClean="0"/>
              <a:t>Mega-cities and big cities have generally a special status at the political level and a governance system different from other Local Governments. Institutional options for sanitation in big cities include: </a:t>
            </a:r>
          </a:p>
          <a:p>
            <a:pPr lvl="1">
              <a:spcBef>
                <a:spcPts val="0"/>
              </a:spcBef>
            </a:pPr>
            <a:r>
              <a:rPr lang="en-US" sz="1600" noProof="0" dirty="0" smtClean="0"/>
              <a:t>A municipal or regional utility (multi-purpose or sanitation special purpose or integration with water supply) and </a:t>
            </a:r>
          </a:p>
          <a:p>
            <a:pPr lvl="1">
              <a:spcBef>
                <a:spcPts val="0"/>
              </a:spcBef>
            </a:pPr>
            <a:r>
              <a:rPr lang="en-US" sz="1600" noProof="0" dirty="0" smtClean="0"/>
              <a:t>PSP arrangements, depending on the financial viability of the sector. </a:t>
            </a:r>
          </a:p>
          <a:p>
            <a:pPr lvl="1">
              <a:spcBef>
                <a:spcPts val="0"/>
              </a:spcBef>
            </a:pPr>
            <a:r>
              <a:rPr lang="en-US" sz="1600" noProof="0" dirty="0" smtClean="0"/>
              <a:t>Cooperation with neighboring small towns is to be encouraged (on a contract basis or through an institutional arrangement). Special issues include dealing with: </a:t>
            </a:r>
          </a:p>
          <a:p>
            <a:pPr lvl="1">
              <a:spcBef>
                <a:spcPts val="0"/>
              </a:spcBef>
            </a:pPr>
            <a:r>
              <a:rPr lang="en-US" sz="1600" noProof="0" dirty="0" smtClean="0"/>
              <a:t>Sanitation in </a:t>
            </a:r>
            <a:r>
              <a:rPr lang="en-US" sz="1600" noProof="0" dirty="0" err="1" smtClean="0"/>
              <a:t>peri</a:t>
            </a:r>
            <a:r>
              <a:rPr lang="en-US" sz="1600" noProof="0" dirty="0" smtClean="0"/>
              <a:t>-urban areas and </a:t>
            </a:r>
          </a:p>
          <a:p>
            <a:pPr lvl="1">
              <a:spcBef>
                <a:spcPts val="0"/>
              </a:spcBef>
            </a:pPr>
            <a:r>
              <a:rPr lang="en-US" sz="1600" noProof="0" dirty="0" smtClean="0"/>
              <a:t>Industrial wastewater with sometimes severe environ- mental impacts (feasibility of integration with urban wastewater has to be evaluated including pre-treatment options at the industrial units level) </a:t>
            </a:r>
          </a:p>
          <a:p>
            <a:r>
              <a:rPr lang="en-US" sz="1800" b="0" noProof="0" dirty="0" smtClean="0"/>
              <a:t>On the technical side, on-site sanitation is often unworkable due to high density. Very high investment costs required for big conventional sewerage are not affordable. Un- bundling networks into smaller independent systems could help in phasing investment efforts. </a:t>
            </a:r>
          </a:p>
          <a:p>
            <a:endParaRPr lang="en-US" sz="1800" noProof="0" dirty="0"/>
          </a:p>
        </p:txBody>
      </p:sp>
    </p:spTree>
    <p:extLst>
      <p:ext uri="{BB962C8B-B14F-4D97-AF65-F5344CB8AC3E}">
        <p14:creationId xmlns:p14="http://schemas.microsoft.com/office/powerpoint/2010/main" val="21840070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1455"/>
            <a:ext cx="8229600" cy="766762"/>
          </a:xfrm>
        </p:spPr>
        <p:txBody>
          <a:bodyPr>
            <a:normAutofit/>
          </a:bodyPr>
          <a:lstStyle/>
          <a:p>
            <a:pPr algn="l"/>
            <a:r>
              <a:rPr lang="en-US" sz="2400" b="1" noProof="0" dirty="0" smtClean="0">
                <a:latin typeface="Helvetica Neue"/>
                <a:cs typeface="Helvetica Neue"/>
              </a:rPr>
              <a:t>Options in Different Urban Settings </a:t>
            </a:r>
            <a:endParaRPr lang="en-US" sz="2400" noProof="0" dirty="0">
              <a:latin typeface="Helvetica Neue"/>
              <a:cs typeface="Helvetica Neue"/>
            </a:endParaRPr>
          </a:p>
        </p:txBody>
      </p:sp>
      <p:sp>
        <p:nvSpPr>
          <p:cNvPr id="3" name="Espace réservé du contenu 2"/>
          <p:cNvSpPr>
            <a:spLocks noGrp="1"/>
          </p:cNvSpPr>
          <p:nvPr>
            <p:ph idx="1"/>
          </p:nvPr>
        </p:nvSpPr>
        <p:spPr>
          <a:xfrm>
            <a:off x="457200" y="1648217"/>
            <a:ext cx="8229600" cy="4477946"/>
          </a:xfrm>
        </p:spPr>
        <p:txBody>
          <a:bodyPr>
            <a:noAutofit/>
          </a:bodyPr>
          <a:lstStyle/>
          <a:p>
            <a:r>
              <a:rPr lang="en-US" sz="2000" noProof="0" dirty="0" smtClean="0"/>
              <a:t>Small towns </a:t>
            </a:r>
          </a:p>
          <a:p>
            <a:pPr marL="342900" indent="-342900">
              <a:buFont typeface="Arial"/>
              <a:buChar char="•"/>
            </a:pPr>
            <a:r>
              <a:rPr lang="en-US" sz="2000" b="0" noProof="0" dirty="0" smtClean="0"/>
              <a:t>Small town cannot benefit from economies of scale for waste water treatment plants (WWTP). Therefore there is a need for inter-municipal cooperation. The common institutional option is the municipal department in charge of urban services (integration of services). </a:t>
            </a:r>
          </a:p>
          <a:p>
            <a:pPr marL="342900" indent="-342900">
              <a:buFont typeface="Arial"/>
              <a:buChar char="•"/>
            </a:pPr>
            <a:r>
              <a:rPr lang="en-US" sz="2000" b="0" noProof="0" dirty="0" smtClean="0"/>
              <a:t>These municipalities lack technical and financial capacities and need support from upper levels of government (province, state, central government). Especially access to international funding sources is hardly possible and feasible without an upper tier of government. </a:t>
            </a:r>
          </a:p>
          <a:p>
            <a:pPr marL="342900" indent="-342900">
              <a:buFont typeface="Arial"/>
              <a:buChar char="•"/>
            </a:pPr>
            <a:r>
              <a:rPr lang="en-US" sz="2000" b="0" noProof="0" dirty="0" smtClean="0"/>
              <a:t>Technical options in small towns include on-site solutions or small networks with simple-to-operate treatment plants such as lagoons. </a:t>
            </a:r>
          </a:p>
          <a:p>
            <a:pPr marL="342900" indent="-342900">
              <a:buFont typeface="Arial"/>
              <a:buChar char="•"/>
            </a:pPr>
            <a:endParaRPr lang="en-US" sz="2000" b="0" noProof="0" dirty="0"/>
          </a:p>
        </p:txBody>
      </p:sp>
    </p:spTree>
    <p:extLst>
      <p:ext uri="{BB962C8B-B14F-4D97-AF65-F5344CB8AC3E}">
        <p14:creationId xmlns:p14="http://schemas.microsoft.com/office/powerpoint/2010/main" val="891054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a:t>Why Private Sector Participation (PSP) in Sanitation?</a:t>
            </a:r>
          </a:p>
          <a:p>
            <a:pPr lvl="1"/>
            <a:r>
              <a:rPr lang="en-US" dirty="0"/>
              <a:t>As it is the case in other sectors, private participation in service provision might bring </a:t>
            </a:r>
            <a:r>
              <a:rPr lang="en-US" b="1" dirty="0">
                <a:latin typeface="Helvetica"/>
                <a:cs typeface="Helvetica"/>
              </a:rPr>
              <a:t>efficiency gains </a:t>
            </a:r>
            <a:r>
              <a:rPr lang="en-US" dirty="0"/>
              <a:t>in operation. For example, it may provide services with fewer staff.</a:t>
            </a:r>
          </a:p>
          <a:p>
            <a:pPr lvl="1"/>
            <a:r>
              <a:rPr lang="en-US" dirty="0"/>
              <a:t>PSP might </a:t>
            </a:r>
            <a:r>
              <a:rPr lang="en-US" b="1" dirty="0">
                <a:latin typeface="Helvetica"/>
                <a:cs typeface="Helvetica"/>
              </a:rPr>
              <a:t>facilitate access to technology, technical expertise and know-how (especially for WWTP). </a:t>
            </a:r>
            <a:r>
              <a:rPr lang="en-US" dirty="0"/>
              <a:t>The private partner may also be asked to invest in increasing access.</a:t>
            </a:r>
          </a:p>
          <a:p>
            <a:pPr lvl="1"/>
            <a:r>
              <a:rPr lang="en-US" dirty="0"/>
              <a:t>PSP can increase </a:t>
            </a:r>
            <a:r>
              <a:rPr lang="en-US" b="1" dirty="0">
                <a:latin typeface="Helvetica"/>
                <a:cs typeface="Helvetica"/>
              </a:rPr>
              <a:t>accountability</a:t>
            </a:r>
            <a:r>
              <a:rPr lang="en-US" dirty="0"/>
              <a:t> to users and may lead to environmental benefits (incentives for compliance to discharge standards).</a:t>
            </a:r>
            <a:endParaRPr lang="de-DE" dirty="0"/>
          </a:p>
        </p:txBody>
      </p:sp>
    </p:spTree>
    <p:extLst>
      <p:ext uri="{BB962C8B-B14F-4D97-AF65-F5344CB8AC3E}">
        <p14:creationId xmlns:p14="http://schemas.microsoft.com/office/powerpoint/2010/main" val="567387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a:t>Who is the private sector?</a:t>
            </a:r>
          </a:p>
          <a:p>
            <a:pPr marL="0" lvl="1" indent="0">
              <a:buNone/>
            </a:pPr>
            <a:r>
              <a:rPr lang="en-US" dirty="0"/>
              <a:t>The private sector in sanitation takes a variety of forms including:</a:t>
            </a:r>
          </a:p>
          <a:p>
            <a:pPr lvl="1"/>
            <a:r>
              <a:rPr lang="en-US" dirty="0"/>
              <a:t>Small scale private (independent) provider:</a:t>
            </a:r>
          </a:p>
          <a:p>
            <a:pPr lvl="2"/>
            <a:r>
              <a:rPr lang="en-US" sz="1800" dirty="0"/>
              <a:t>Individual, company or voluntary/non-profit organization providing sanitation goods or services operating independently of the system of public provision.</a:t>
            </a:r>
          </a:p>
          <a:p>
            <a:pPr lvl="1"/>
            <a:r>
              <a:rPr lang="en-US" dirty="0"/>
              <a:t>Water and sanitation companies</a:t>
            </a:r>
          </a:p>
          <a:p>
            <a:pPr lvl="2"/>
            <a:r>
              <a:rPr lang="en-US" sz="1800" dirty="0"/>
              <a:t>who provide sanitation goods and services on a commercial basis for profit.</a:t>
            </a:r>
          </a:p>
          <a:p>
            <a:pPr lvl="1"/>
            <a:r>
              <a:rPr lang="en-US" dirty="0"/>
              <a:t>Building contractors</a:t>
            </a:r>
            <a:endParaRPr lang="de-DE" dirty="0"/>
          </a:p>
        </p:txBody>
      </p:sp>
    </p:spTree>
    <p:extLst>
      <p:ext uri="{BB962C8B-B14F-4D97-AF65-F5344CB8AC3E}">
        <p14:creationId xmlns:p14="http://schemas.microsoft.com/office/powerpoint/2010/main" val="265028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Four </a:t>
            </a:r>
            <a:r>
              <a:rPr lang="en-US" dirty="0"/>
              <a:t>Step Process to Involve the </a:t>
            </a:r>
            <a:r>
              <a:rPr lang="en-US" dirty="0" smtClean="0"/>
              <a:t>Private Sector (I)</a:t>
            </a:r>
            <a:endParaRPr lang="en-US" dirty="0"/>
          </a:p>
          <a:p>
            <a:pPr marL="0" lvl="1" indent="0">
              <a:buNone/>
            </a:pPr>
            <a:r>
              <a:rPr lang="en-US" dirty="0"/>
              <a:t>A four step process to involve the private sector </a:t>
            </a:r>
            <a:r>
              <a:rPr lang="en-US" dirty="0" err="1"/>
              <a:t>summarises</a:t>
            </a:r>
            <a:r>
              <a:rPr lang="en-US" dirty="0"/>
              <a:t> the experiences gained:</a:t>
            </a:r>
          </a:p>
          <a:p>
            <a:pPr marL="0" lvl="1" indent="0">
              <a:buNone/>
            </a:pPr>
            <a:r>
              <a:rPr lang="en-US" dirty="0"/>
              <a:t>Step 1. Policy &amp; objectives definition:</a:t>
            </a:r>
          </a:p>
          <a:p>
            <a:pPr lvl="1"/>
            <a:r>
              <a:rPr lang="en-US" dirty="0"/>
              <a:t>Designating the reform leader,</a:t>
            </a:r>
          </a:p>
          <a:p>
            <a:pPr lvl="1"/>
            <a:r>
              <a:rPr lang="en-US" dirty="0"/>
              <a:t>Setting objectives and problems to be addressed by </a:t>
            </a:r>
            <a:r>
              <a:rPr lang="en-US" dirty="0" smtClean="0"/>
              <a:t>PSP</a:t>
            </a:r>
            <a:r>
              <a:rPr lang="en-US" dirty="0"/>
              <a:t> </a:t>
            </a:r>
            <a:r>
              <a:rPr lang="en-US" dirty="0" smtClean="0"/>
              <a:t>(Private Sector Participation)</a:t>
            </a:r>
          </a:p>
          <a:p>
            <a:pPr lvl="1"/>
            <a:r>
              <a:rPr lang="en-US" dirty="0" smtClean="0"/>
              <a:t>Defining </a:t>
            </a:r>
            <a:r>
              <a:rPr lang="en-US" dirty="0"/>
              <a:t>the service required,</a:t>
            </a:r>
          </a:p>
          <a:p>
            <a:pPr lvl="1"/>
            <a:r>
              <a:rPr lang="en-US" dirty="0"/>
              <a:t>Selecting a procurement strategy,</a:t>
            </a:r>
          </a:p>
          <a:p>
            <a:pPr lvl="1"/>
            <a:r>
              <a:rPr lang="en-US" dirty="0"/>
              <a:t>Shaping the market structure and competition rules.</a:t>
            </a:r>
            <a:endParaRPr lang="de-DE" dirty="0"/>
          </a:p>
        </p:txBody>
      </p:sp>
    </p:spTree>
    <p:extLst>
      <p:ext uri="{BB962C8B-B14F-4D97-AF65-F5344CB8AC3E}">
        <p14:creationId xmlns:p14="http://schemas.microsoft.com/office/powerpoint/2010/main" val="555433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Four </a:t>
            </a:r>
            <a:r>
              <a:rPr lang="en-US" dirty="0"/>
              <a:t>Step Process to Involve the </a:t>
            </a:r>
            <a:r>
              <a:rPr lang="en-US" dirty="0" smtClean="0"/>
              <a:t>Private Sector (II)</a:t>
            </a:r>
          </a:p>
          <a:p>
            <a:endParaRPr lang="en-US" dirty="0"/>
          </a:p>
          <a:p>
            <a:pPr marL="0" lvl="1" indent="0">
              <a:buNone/>
            </a:pPr>
            <a:r>
              <a:rPr lang="en-US" dirty="0"/>
              <a:t>Step 2. Designing the partnership: </a:t>
            </a:r>
          </a:p>
          <a:p>
            <a:pPr lvl="1"/>
            <a:r>
              <a:rPr lang="en-US" dirty="0"/>
              <a:t>Defining service standards and responsibilities the government intends to assign to the operator, </a:t>
            </a:r>
          </a:p>
          <a:p>
            <a:pPr lvl="1"/>
            <a:r>
              <a:rPr lang="en-US" dirty="0"/>
              <a:t>Evaluating willingness to pay and collecting information on consumer preferences, </a:t>
            </a:r>
          </a:p>
          <a:p>
            <a:pPr lvl="1"/>
            <a:r>
              <a:rPr lang="en-US" dirty="0"/>
              <a:t>Conducting a feasibility study, </a:t>
            </a:r>
          </a:p>
          <a:p>
            <a:pPr lvl="1"/>
            <a:r>
              <a:rPr lang="en-US" dirty="0"/>
              <a:t>Making decisions on risk allocation, </a:t>
            </a:r>
          </a:p>
          <a:p>
            <a:pPr lvl="1"/>
            <a:r>
              <a:rPr lang="en-US" dirty="0"/>
              <a:t>Designing incentives to perform in the contract design, </a:t>
            </a:r>
          </a:p>
          <a:p>
            <a:pPr lvl="1"/>
            <a:r>
              <a:rPr lang="en-US" dirty="0"/>
              <a:t>Assuring human relations and social equilibrium in the sector. </a:t>
            </a:r>
          </a:p>
          <a:p>
            <a:endParaRPr lang="en-US" dirty="0"/>
          </a:p>
        </p:txBody>
      </p:sp>
    </p:spTree>
    <p:extLst>
      <p:ext uri="{BB962C8B-B14F-4D97-AF65-F5344CB8AC3E}">
        <p14:creationId xmlns:p14="http://schemas.microsoft.com/office/powerpoint/2010/main" val="95479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Table </a:t>
            </a:r>
            <a:r>
              <a:rPr lang="de-DE" dirty="0" err="1"/>
              <a:t>of</a:t>
            </a:r>
            <a:r>
              <a:rPr lang="de-DE" dirty="0"/>
              <a:t> Content</a:t>
            </a:r>
          </a:p>
          <a:p>
            <a:endParaRPr lang="de-DE" dirty="0"/>
          </a:p>
          <a:p>
            <a:pPr lvl="1"/>
            <a:r>
              <a:rPr lang="de-DE" dirty="0" err="1" smtClean="0"/>
              <a:t>Functions</a:t>
            </a:r>
            <a:r>
              <a:rPr lang="de-DE" dirty="0" smtClean="0"/>
              <a:t> &amp; </a:t>
            </a:r>
            <a:r>
              <a:rPr lang="de-DE" dirty="0" err="1" smtClean="0"/>
              <a:t>actors</a:t>
            </a:r>
            <a:endParaRPr lang="de-DE" dirty="0" smtClean="0"/>
          </a:p>
          <a:p>
            <a:pPr lvl="1"/>
            <a:r>
              <a:rPr lang="de-DE" dirty="0"/>
              <a:t>Service </a:t>
            </a:r>
            <a:r>
              <a:rPr lang="de-DE" dirty="0" err="1"/>
              <a:t>Delivery</a:t>
            </a:r>
            <a:r>
              <a:rPr lang="de-DE" dirty="0"/>
              <a:t> </a:t>
            </a:r>
            <a:r>
              <a:rPr lang="de-DE" dirty="0" err="1"/>
              <a:t>Triangle</a:t>
            </a:r>
            <a:r>
              <a:rPr lang="de-DE" dirty="0"/>
              <a:t> </a:t>
            </a:r>
            <a:endParaRPr lang="de-DE" dirty="0" smtClean="0"/>
          </a:p>
          <a:p>
            <a:pPr lvl="1"/>
            <a:r>
              <a:rPr lang="de-DE" dirty="0"/>
              <a:t>Service Provider </a:t>
            </a:r>
            <a:r>
              <a:rPr lang="de-DE" dirty="0" smtClean="0"/>
              <a:t>Options</a:t>
            </a:r>
          </a:p>
          <a:p>
            <a:pPr lvl="1"/>
            <a:r>
              <a:rPr lang="de-DE" dirty="0" err="1"/>
              <a:t>Difficulties</a:t>
            </a:r>
            <a:r>
              <a:rPr lang="de-DE" dirty="0"/>
              <a:t> </a:t>
            </a:r>
            <a:r>
              <a:rPr lang="de-DE" dirty="0" err="1"/>
              <a:t>and</a:t>
            </a:r>
            <a:r>
              <a:rPr lang="de-DE" dirty="0"/>
              <a:t> </a:t>
            </a:r>
            <a:r>
              <a:rPr lang="de-DE" dirty="0" err="1"/>
              <a:t>structure</a:t>
            </a:r>
            <a:r>
              <a:rPr lang="de-DE" dirty="0"/>
              <a:t>  </a:t>
            </a:r>
            <a:endParaRPr lang="de-DE" dirty="0" smtClean="0"/>
          </a:p>
          <a:p>
            <a:pPr lvl="1"/>
            <a:r>
              <a:rPr lang="de-DE" dirty="0" smtClean="0"/>
              <a:t>Private </a:t>
            </a:r>
            <a:r>
              <a:rPr lang="de-DE" dirty="0" err="1" smtClean="0"/>
              <a:t>Sector</a:t>
            </a:r>
            <a:r>
              <a:rPr lang="de-DE" dirty="0" smtClean="0"/>
              <a:t> </a:t>
            </a:r>
            <a:r>
              <a:rPr lang="de-DE" dirty="0" err="1" smtClean="0"/>
              <a:t>Participation</a:t>
            </a:r>
            <a:r>
              <a:rPr lang="de-DE" dirty="0" smtClean="0"/>
              <a:t> (PSP)</a:t>
            </a:r>
          </a:p>
          <a:p>
            <a:pPr lvl="1"/>
            <a:r>
              <a:rPr lang="de-DE" dirty="0" err="1" smtClean="0"/>
              <a:t>Conclusions</a:t>
            </a:r>
            <a:r>
              <a:rPr lang="de-DE" dirty="0" smtClean="0"/>
              <a:t> on PSP</a:t>
            </a:r>
          </a:p>
          <a:p>
            <a:pPr lvl="1"/>
            <a:endParaRPr lang="de-DE" dirty="0"/>
          </a:p>
          <a:p>
            <a:endParaRPr lang="de-DE" dirty="0"/>
          </a:p>
        </p:txBody>
      </p:sp>
    </p:spTree>
    <p:extLst>
      <p:ext uri="{BB962C8B-B14F-4D97-AF65-F5344CB8AC3E}">
        <p14:creationId xmlns:p14="http://schemas.microsoft.com/office/powerpoint/2010/main" val="183921730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Four </a:t>
            </a:r>
            <a:r>
              <a:rPr lang="en-US" dirty="0"/>
              <a:t>Step Process to Involve the </a:t>
            </a:r>
            <a:r>
              <a:rPr lang="en-US" dirty="0" smtClean="0"/>
              <a:t>Private Sector (</a:t>
            </a:r>
            <a:r>
              <a:rPr lang="en-US" dirty="0" err="1" smtClean="0"/>
              <a:t>IIi</a:t>
            </a:r>
            <a:r>
              <a:rPr lang="en-US" dirty="0" smtClean="0"/>
              <a:t>)</a:t>
            </a:r>
          </a:p>
          <a:p>
            <a:endParaRPr lang="en-US" dirty="0" smtClean="0"/>
          </a:p>
          <a:p>
            <a:pPr marL="0" lvl="1" indent="0">
              <a:buNone/>
            </a:pPr>
            <a:r>
              <a:rPr lang="en-US" dirty="0"/>
              <a:t>Step 3. Selecting the right private partner:</a:t>
            </a:r>
          </a:p>
          <a:p>
            <a:pPr lvl="1"/>
            <a:r>
              <a:rPr lang="en-US" dirty="0"/>
              <a:t>3 broad approaches are possible:</a:t>
            </a:r>
          </a:p>
          <a:p>
            <a:pPr lvl="2"/>
            <a:r>
              <a:rPr lang="en-US" sz="1800" dirty="0"/>
              <a:t>Competitive tendering (often the best approach!) </a:t>
            </a:r>
            <a:endParaRPr lang="en-US" sz="1800" dirty="0" smtClean="0"/>
          </a:p>
          <a:p>
            <a:pPr lvl="2"/>
            <a:r>
              <a:rPr lang="en-US" sz="1800" dirty="0" smtClean="0"/>
              <a:t>Competitive </a:t>
            </a:r>
            <a:r>
              <a:rPr lang="en-US" sz="1800" dirty="0"/>
              <a:t>negotiation and</a:t>
            </a:r>
          </a:p>
          <a:p>
            <a:pPr lvl="2"/>
            <a:r>
              <a:rPr lang="en-US" sz="1800" dirty="0"/>
              <a:t>Direct negotiation.</a:t>
            </a:r>
          </a:p>
          <a:p>
            <a:endParaRPr lang="en-US" dirty="0"/>
          </a:p>
        </p:txBody>
      </p:sp>
    </p:spTree>
    <p:extLst>
      <p:ext uri="{BB962C8B-B14F-4D97-AF65-F5344CB8AC3E}">
        <p14:creationId xmlns:p14="http://schemas.microsoft.com/office/powerpoint/2010/main" val="2243570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Four </a:t>
            </a:r>
            <a:r>
              <a:rPr lang="en-US" dirty="0"/>
              <a:t>Step Process to Involve the </a:t>
            </a:r>
            <a:r>
              <a:rPr lang="en-US" dirty="0" smtClean="0"/>
              <a:t>Private Sector (IV)</a:t>
            </a:r>
          </a:p>
          <a:p>
            <a:endParaRPr lang="en-US" dirty="0" smtClean="0"/>
          </a:p>
          <a:p>
            <a:pPr marL="0" lvl="1" indent="0">
              <a:buNone/>
            </a:pPr>
            <a:r>
              <a:rPr lang="en-US" dirty="0"/>
              <a:t>Step 4. Managing the partnership:</a:t>
            </a:r>
          </a:p>
          <a:p>
            <a:pPr lvl="1"/>
            <a:r>
              <a:rPr lang="en-US" dirty="0"/>
              <a:t>Effective performance monitoring and operator supervision are key for successful PSP arrangements,</a:t>
            </a:r>
          </a:p>
          <a:p>
            <a:pPr lvl="1"/>
            <a:r>
              <a:rPr lang="en-US" dirty="0"/>
              <a:t>Managing the relationship as a partnership more than a contract has proven important for good functioning of the contract,</a:t>
            </a:r>
          </a:p>
          <a:p>
            <a:pPr lvl="1"/>
            <a:r>
              <a:rPr lang="en-US" dirty="0"/>
              <a:t>Don’t forget: PSP takes time to work smoothly,</a:t>
            </a:r>
          </a:p>
          <a:p>
            <a:pPr lvl="1"/>
            <a:r>
              <a:rPr lang="en-US" dirty="0"/>
              <a:t>Renewal of the contract or not to be decided at the end of the initial contract period!</a:t>
            </a:r>
          </a:p>
          <a:p>
            <a:endParaRPr lang="en-US" dirty="0"/>
          </a:p>
        </p:txBody>
      </p:sp>
    </p:spTree>
    <p:extLst>
      <p:ext uri="{BB962C8B-B14F-4D97-AF65-F5344CB8AC3E}">
        <p14:creationId xmlns:p14="http://schemas.microsoft.com/office/powerpoint/2010/main" val="2187055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251509"/>
            <a:ext cx="8229600" cy="4987637"/>
          </a:xfrm>
        </p:spPr>
        <p:txBody>
          <a:bodyPr>
            <a:normAutofit fontScale="77500" lnSpcReduction="20000"/>
          </a:bodyPr>
          <a:lstStyle/>
          <a:p>
            <a:r>
              <a:rPr lang="en-US" sz="2800" dirty="0" smtClean="0"/>
              <a:t>Conclusions on </a:t>
            </a:r>
            <a:r>
              <a:rPr lang="en-US" sz="2800" dirty="0"/>
              <a:t>PSP:</a:t>
            </a:r>
          </a:p>
          <a:p>
            <a:pPr marL="0" lvl="1" indent="0">
              <a:buNone/>
            </a:pPr>
            <a:r>
              <a:rPr lang="en-US" sz="2300" dirty="0">
                <a:solidFill>
                  <a:srgbClr val="FF0000"/>
                </a:solidFill>
              </a:rPr>
              <a:t>Sanitation services are less attractive to private sector than water supply services...</a:t>
            </a:r>
          </a:p>
          <a:p>
            <a:pPr lvl="2"/>
            <a:r>
              <a:rPr lang="en-US" sz="2300" dirty="0"/>
              <a:t>...because of their modest cash generation potential and thus private participation is not always feasible. Also feasibility is sometimes impeded for technical reasons: for instance when infrastructure is malfunctioning or overloaded.</a:t>
            </a:r>
          </a:p>
          <a:p>
            <a:pPr lvl="1"/>
            <a:r>
              <a:rPr lang="en-US" sz="2300" dirty="0">
                <a:solidFill>
                  <a:srgbClr val="FF0000"/>
                </a:solidFill>
              </a:rPr>
              <a:t>Sanitation services provision is still to a large extent in public hands.</a:t>
            </a:r>
          </a:p>
          <a:p>
            <a:pPr lvl="2"/>
            <a:r>
              <a:rPr lang="en-US" sz="2300" dirty="0"/>
              <a:t>This is why emphasis should be put on improving public management.</a:t>
            </a:r>
          </a:p>
          <a:p>
            <a:pPr lvl="1"/>
            <a:r>
              <a:rPr lang="en-US" sz="2300" dirty="0">
                <a:solidFill>
                  <a:srgbClr val="FF0000"/>
                </a:solidFill>
              </a:rPr>
              <a:t>When feasible, PSP can contribute to better sector governance by introducing market incentives and strengthening accountability.</a:t>
            </a:r>
          </a:p>
          <a:p>
            <a:pPr lvl="2"/>
            <a:r>
              <a:rPr lang="en-US" sz="2300" dirty="0"/>
              <a:t>However, in designing PSP care should be taken of: transparency, corruption and pro-poor provisions.</a:t>
            </a:r>
          </a:p>
          <a:p>
            <a:pPr lvl="1"/>
            <a:r>
              <a:rPr lang="en-US" sz="2300" dirty="0">
                <a:solidFill>
                  <a:srgbClr val="FF0000"/>
                </a:solidFill>
              </a:rPr>
              <a:t>PSP arrangements should also be tailored to the country and sector specific contexts.</a:t>
            </a:r>
          </a:p>
          <a:p>
            <a:pPr lvl="2"/>
            <a:r>
              <a:rPr lang="en-US" sz="2300" dirty="0"/>
              <a:t>For on-site sanitation private participation should be strongly encouraged through small scale local providers.</a:t>
            </a:r>
            <a:endParaRPr lang="de-DE" sz="2300" dirty="0"/>
          </a:p>
        </p:txBody>
      </p:sp>
    </p:spTree>
    <p:extLst>
      <p:ext uri="{BB962C8B-B14F-4D97-AF65-F5344CB8AC3E}">
        <p14:creationId xmlns:p14="http://schemas.microsoft.com/office/powerpoint/2010/main" val="29662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89163" y="810598"/>
            <a:ext cx="8954837" cy="6047402"/>
          </a:xfrm>
        </p:spPr>
        <p:txBody>
          <a:bodyPr>
            <a:normAutofit fontScale="47500" lnSpcReduction="20000"/>
          </a:bodyPr>
          <a:lstStyle/>
          <a:p>
            <a:pPr>
              <a:lnSpc>
                <a:spcPct val="120000"/>
              </a:lnSpc>
            </a:pPr>
            <a:r>
              <a:rPr lang="en-US" sz="5100" dirty="0" smtClean="0"/>
              <a:t>Main Functions in the Urban Sanitation Sector</a:t>
            </a:r>
            <a:endParaRPr lang="en-US" sz="5100" dirty="0"/>
          </a:p>
          <a:p>
            <a:pPr>
              <a:lnSpc>
                <a:spcPct val="120000"/>
              </a:lnSpc>
            </a:pPr>
            <a:endParaRPr lang="en-US" sz="1800" i="1" dirty="0" smtClean="0"/>
          </a:p>
          <a:p>
            <a:pPr>
              <a:lnSpc>
                <a:spcPct val="120000"/>
              </a:lnSpc>
            </a:pPr>
            <a:r>
              <a:rPr lang="en-US" sz="3800" i="1" dirty="0"/>
              <a:t>Policy </a:t>
            </a:r>
            <a:r>
              <a:rPr lang="en-US" sz="3800" i="1" dirty="0" smtClean="0"/>
              <a:t>-  sector </a:t>
            </a:r>
            <a:r>
              <a:rPr lang="en-US" sz="3800" i="1" dirty="0"/>
              <a:t>planning </a:t>
            </a:r>
            <a:r>
              <a:rPr lang="en-US" sz="3800" i="1" dirty="0" smtClean="0"/>
              <a:t>- </a:t>
            </a:r>
            <a:r>
              <a:rPr lang="en-US" sz="3800" i="1" dirty="0"/>
              <a:t>strategy </a:t>
            </a:r>
            <a:endParaRPr lang="en-US" sz="3800" dirty="0"/>
          </a:p>
          <a:p>
            <a:pPr lvl="1">
              <a:lnSpc>
                <a:spcPct val="120000"/>
              </a:lnSpc>
              <a:spcBef>
                <a:spcPts val="0"/>
              </a:spcBef>
            </a:pPr>
            <a:r>
              <a:rPr lang="en-US" sz="3200" dirty="0"/>
              <a:t>Financing policy</a:t>
            </a:r>
          </a:p>
          <a:p>
            <a:pPr lvl="1">
              <a:lnSpc>
                <a:spcPct val="120000"/>
              </a:lnSpc>
              <a:spcBef>
                <a:spcPts val="0"/>
              </a:spcBef>
            </a:pPr>
            <a:r>
              <a:rPr lang="en-US" sz="3200" dirty="0"/>
              <a:t>Institutional framework</a:t>
            </a:r>
          </a:p>
          <a:p>
            <a:pPr lvl="1">
              <a:lnSpc>
                <a:spcPct val="120000"/>
              </a:lnSpc>
              <a:spcBef>
                <a:spcPts val="0"/>
              </a:spcBef>
            </a:pPr>
            <a:r>
              <a:rPr lang="en-US" sz="3200" dirty="0" smtClean="0"/>
              <a:t>Legal </a:t>
            </a:r>
            <a:r>
              <a:rPr lang="en-US" sz="3200" dirty="0"/>
              <a:t>framework </a:t>
            </a:r>
          </a:p>
          <a:p>
            <a:pPr>
              <a:lnSpc>
                <a:spcPct val="120000"/>
              </a:lnSpc>
            </a:pPr>
            <a:endParaRPr lang="en-US" sz="2100" i="1" dirty="0" smtClean="0"/>
          </a:p>
          <a:p>
            <a:pPr>
              <a:lnSpc>
                <a:spcPct val="120000"/>
              </a:lnSpc>
            </a:pPr>
            <a:r>
              <a:rPr lang="en-US" sz="3800" i="1" dirty="0" smtClean="0"/>
              <a:t>Infrastructure </a:t>
            </a:r>
            <a:r>
              <a:rPr lang="en-US" sz="3800" i="1" dirty="0"/>
              <a:t>and facilities development (especially </a:t>
            </a:r>
            <a:r>
              <a:rPr lang="en-US" sz="3800" i="1" dirty="0" smtClean="0"/>
              <a:t>network</a:t>
            </a:r>
            <a:r>
              <a:rPr lang="en-US" sz="3800" i="1" dirty="0"/>
              <a:t>-based solutions) </a:t>
            </a:r>
            <a:endParaRPr lang="en-US" sz="3800" dirty="0"/>
          </a:p>
          <a:p>
            <a:pPr lvl="1">
              <a:lnSpc>
                <a:spcPct val="120000"/>
              </a:lnSpc>
              <a:spcBef>
                <a:spcPts val="0"/>
              </a:spcBef>
            </a:pPr>
            <a:r>
              <a:rPr lang="en-US" sz="3200" dirty="0"/>
              <a:t>Asset ownership </a:t>
            </a:r>
          </a:p>
          <a:p>
            <a:pPr lvl="1">
              <a:lnSpc>
                <a:spcPct val="120000"/>
              </a:lnSpc>
              <a:spcBef>
                <a:spcPts val="0"/>
              </a:spcBef>
            </a:pPr>
            <a:r>
              <a:rPr lang="en-US" sz="3200" dirty="0"/>
              <a:t>Investment planning (including cost of operation as well as cost of interest) </a:t>
            </a:r>
          </a:p>
          <a:p>
            <a:pPr lvl="1">
              <a:lnSpc>
                <a:spcPct val="120000"/>
              </a:lnSpc>
              <a:spcBef>
                <a:spcPts val="0"/>
              </a:spcBef>
            </a:pPr>
            <a:r>
              <a:rPr lang="en-US" sz="3200" dirty="0"/>
              <a:t>Design and construction </a:t>
            </a:r>
          </a:p>
          <a:p>
            <a:pPr>
              <a:lnSpc>
                <a:spcPct val="120000"/>
              </a:lnSpc>
            </a:pPr>
            <a:endParaRPr lang="en-US" sz="2100" i="1" dirty="0" smtClean="0"/>
          </a:p>
          <a:p>
            <a:pPr>
              <a:lnSpc>
                <a:spcPct val="120000"/>
              </a:lnSpc>
            </a:pPr>
            <a:r>
              <a:rPr lang="en-US" sz="3800" i="1" dirty="0" smtClean="0"/>
              <a:t>Service </a:t>
            </a:r>
            <a:r>
              <a:rPr lang="en-US" sz="3800" i="1" dirty="0"/>
              <a:t>Provision / Operational functions </a:t>
            </a:r>
            <a:endParaRPr lang="en-US" sz="3800" dirty="0"/>
          </a:p>
          <a:p>
            <a:pPr lvl="1">
              <a:lnSpc>
                <a:spcPct val="120000"/>
              </a:lnSpc>
              <a:spcBef>
                <a:spcPts val="0"/>
              </a:spcBef>
            </a:pPr>
            <a:r>
              <a:rPr lang="en-US" sz="3200" dirty="0"/>
              <a:t>O&amp;M (operation and maintenance) (including costs of operation and re-investment) </a:t>
            </a:r>
          </a:p>
          <a:p>
            <a:pPr lvl="1">
              <a:lnSpc>
                <a:spcPct val="120000"/>
              </a:lnSpc>
              <a:spcBef>
                <a:spcPts val="0"/>
              </a:spcBef>
            </a:pPr>
            <a:r>
              <a:rPr lang="en-US" sz="3200" dirty="0"/>
              <a:t>Commercial functions </a:t>
            </a:r>
            <a:endParaRPr lang="en-US" sz="3200" dirty="0" smtClean="0"/>
          </a:p>
          <a:p>
            <a:pPr marL="0" lvl="1" indent="0">
              <a:lnSpc>
                <a:spcPct val="120000"/>
              </a:lnSpc>
              <a:spcBef>
                <a:spcPts val="0"/>
              </a:spcBef>
              <a:buNone/>
            </a:pPr>
            <a:endParaRPr lang="en-US" sz="2100" dirty="0"/>
          </a:p>
          <a:p>
            <a:pPr>
              <a:lnSpc>
                <a:spcPct val="120000"/>
              </a:lnSpc>
            </a:pPr>
            <a:r>
              <a:rPr lang="en-US" sz="3800" i="1" dirty="0"/>
              <a:t>Hygiene Promotion </a:t>
            </a:r>
            <a:endParaRPr lang="en-US" sz="3800" dirty="0"/>
          </a:p>
          <a:p>
            <a:pPr lvl="1">
              <a:lnSpc>
                <a:spcPct val="120000"/>
              </a:lnSpc>
              <a:spcBef>
                <a:spcPts val="0"/>
              </a:spcBef>
            </a:pPr>
            <a:r>
              <a:rPr lang="en-US" sz="3200" dirty="0"/>
              <a:t>Education</a:t>
            </a:r>
          </a:p>
          <a:p>
            <a:pPr lvl="1">
              <a:lnSpc>
                <a:spcPct val="120000"/>
              </a:lnSpc>
              <a:spcBef>
                <a:spcPts val="0"/>
              </a:spcBef>
            </a:pPr>
            <a:r>
              <a:rPr lang="en-US" sz="3200" dirty="0"/>
              <a:t>Communication </a:t>
            </a:r>
            <a:r>
              <a:rPr lang="en-US" sz="3200" dirty="0" smtClean="0"/>
              <a:t>– Media</a:t>
            </a:r>
          </a:p>
          <a:p>
            <a:pPr>
              <a:lnSpc>
                <a:spcPct val="120000"/>
              </a:lnSpc>
            </a:pPr>
            <a:endParaRPr lang="en-US" sz="2100" i="1" dirty="0" smtClean="0"/>
          </a:p>
          <a:p>
            <a:pPr>
              <a:lnSpc>
                <a:spcPct val="120000"/>
              </a:lnSpc>
            </a:pPr>
            <a:r>
              <a:rPr lang="en-US" sz="3800" i="1" dirty="0" smtClean="0"/>
              <a:t>Monitoring </a:t>
            </a:r>
            <a:endParaRPr lang="en-US" sz="3800" dirty="0"/>
          </a:p>
          <a:p>
            <a:pPr lvl="1">
              <a:lnSpc>
                <a:spcPct val="120000"/>
              </a:lnSpc>
              <a:spcBef>
                <a:spcPts val="0"/>
              </a:spcBef>
            </a:pPr>
            <a:r>
              <a:rPr lang="en-US" sz="3200" dirty="0"/>
              <a:t>Performance</a:t>
            </a:r>
          </a:p>
          <a:p>
            <a:pPr lvl="1">
              <a:lnSpc>
                <a:spcPct val="120000"/>
              </a:lnSpc>
              <a:spcBef>
                <a:spcPts val="0"/>
              </a:spcBef>
            </a:pPr>
            <a:r>
              <a:rPr lang="en-US" sz="3200" dirty="0"/>
              <a:t> Evaluation </a:t>
            </a:r>
          </a:p>
          <a:p>
            <a:pPr>
              <a:lnSpc>
                <a:spcPct val="120000"/>
              </a:lnSpc>
            </a:pPr>
            <a:r>
              <a:rPr lang="en-US" sz="3800" i="1" dirty="0"/>
              <a:t>Regulation </a:t>
            </a:r>
            <a:endParaRPr lang="en-US" sz="3800" dirty="0"/>
          </a:p>
        </p:txBody>
      </p:sp>
    </p:spTree>
    <p:extLst>
      <p:ext uri="{BB962C8B-B14F-4D97-AF65-F5344CB8AC3E}">
        <p14:creationId xmlns:p14="http://schemas.microsoft.com/office/powerpoint/2010/main" val="15977115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4"/>
          <p:cNvGraphicFramePr>
            <a:graphicFrameLocks noGrp="1"/>
          </p:cNvGraphicFramePr>
          <p:nvPr>
            <p:ph idx="1"/>
            <p:extLst>
              <p:ext uri="{D42A27DB-BD31-4B8C-83A1-F6EECF244321}">
                <p14:modId xmlns:p14="http://schemas.microsoft.com/office/powerpoint/2010/main" val="2870907531"/>
              </p:ext>
            </p:extLst>
          </p:nvPr>
        </p:nvGraphicFramePr>
        <p:xfrm>
          <a:off x="403152" y="1888015"/>
          <a:ext cx="8229600" cy="4386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p:cNvSpPr txBox="1">
            <a:spLocks/>
          </p:cNvSpPr>
          <p:nvPr/>
        </p:nvSpPr>
        <p:spPr>
          <a:xfrm>
            <a:off x="403152" y="1056079"/>
            <a:ext cx="8229600" cy="58412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latin typeface="Helvetica Neue"/>
                <a:cs typeface="Helvetica Neue"/>
              </a:rPr>
              <a:t>Actors in the Sanitation Sector </a:t>
            </a:r>
            <a:endParaRPr lang="en-US" sz="2400" dirty="0">
              <a:latin typeface="Helvetica Neue"/>
              <a:cs typeface="Helvetica Neue"/>
            </a:endParaRPr>
          </a:p>
        </p:txBody>
      </p:sp>
    </p:spTree>
    <p:extLst>
      <p:ext uri="{BB962C8B-B14F-4D97-AF65-F5344CB8AC3E}">
        <p14:creationId xmlns:p14="http://schemas.microsoft.com/office/powerpoint/2010/main" val="29203424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pture d’écran 2015-05-26 à 18.45.1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0611" y="959494"/>
            <a:ext cx="4148667" cy="3387651"/>
          </a:xfrm>
          <a:prstGeom prst="rect">
            <a:avLst/>
          </a:prstGeom>
        </p:spPr>
      </p:pic>
      <p:sp>
        <p:nvSpPr>
          <p:cNvPr id="3" name="Espace réservé du contenu 2"/>
          <p:cNvSpPr>
            <a:spLocks noGrp="1"/>
          </p:cNvSpPr>
          <p:nvPr>
            <p:ph idx="1"/>
          </p:nvPr>
        </p:nvSpPr>
        <p:spPr>
          <a:xfrm>
            <a:off x="243210" y="905168"/>
            <a:ext cx="5163362" cy="5336789"/>
          </a:xfrm>
        </p:spPr>
        <p:txBody>
          <a:bodyPr>
            <a:normAutofit/>
          </a:bodyPr>
          <a:lstStyle/>
          <a:p>
            <a:r>
              <a:rPr lang="en-US" i="1" dirty="0"/>
              <a:t>Service Delivery Triangle (SDT) </a:t>
            </a:r>
            <a:endParaRPr lang="en-US" i="1" dirty="0" smtClean="0"/>
          </a:p>
          <a:p>
            <a:endParaRPr lang="en-US" sz="2000" i="1" noProof="0" dirty="0">
              <a:latin typeface="Helvetica Neue"/>
              <a:cs typeface="Helvetica Neue"/>
            </a:endParaRPr>
          </a:p>
          <a:p>
            <a:pPr marL="342900" indent="-342900">
              <a:buFont typeface="Arial"/>
              <a:buChar char="•"/>
            </a:pPr>
            <a:r>
              <a:rPr lang="en-US" sz="2000" b="0" noProof="0" dirty="0" smtClean="0">
                <a:latin typeface="Helvetica Neue"/>
                <a:cs typeface="Helvetica Neue"/>
              </a:rPr>
              <a:t>3 actors are in the </a:t>
            </a:r>
            <a:r>
              <a:rPr lang="en-US" sz="2000" b="0" noProof="0" dirty="0" err="1" smtClean="0">
                <a:latin typeface="Helvetica Neue"/>
                <a:cs typeface="Helvetica Neue"/>
              </a:rPr>
              <a:t>centre</a:t>
            </a:r>
            <a:r>
              <a:rPr lang="en-US" sz="2000" b="0" noProof="0" dirty="0" smtClean="0">
                <a:latin typeface="Helvetica Neue"/>
                <a:cs typeface="Helvetica Neue"/>
              </a:rPr>
              <a:t> of the service delivery process: </a:t>
            </a:r>
          </a:p>
          <a:p>
            <a:pPr marL="622300" lvl="1" indent="-269875">
              <a:spcBef>
                <a:spcPts val="0"/>
              </a:spcBef>
            </a:pPr>
            <a:r>
              <a:rPr lang="en-US" noProof="0" dirty="0" smtClean="0">
                <a:latin typeface="Helvetica Neue"/>
                <a:cs typeface="Helvetica Neue"/>
              </a:rPr>
              <a:t>(Local) Government</a:t>
            </a:r>
          </a:p>
          <a:p>
            <a:pPr marL="622300" lvl="1" indent="-269875">
              <a:spcBef>
                <a:spcPts val="0"/>
              </a:spcBef>
            </a:pPr>
            <a:r>
              <a:rPr lang="en-US" noProof="0" dirty="0" smtClean="0">
                <a:latin typeface="Helvetica Neue"/>
                <a:cs typeface="Helvetica Neue"/>
              </a:rPr>
              <a:t>Service provider</a:t>
            </a:r>
          </a:p>
          <a:p>
            <a:pPr marL="622300" lvl="1" indent="-269875">
              <a:spcBef>
                <a:spcPts val="0"/>
              </a:spcBef>
            </a:pPr>
            <a:r>
              <a:rPr lang="en-US" noProof="0" dirty="0" smtClean="0">
                <a:latin typeface="Helvetica Neue"/>
                <a:cs typeface="Helvetica Neue"/>
              </a:rPr>
              <a:t>Users </a:t>
            </a:r>
          </a:p>
          <a:p>
            <a:endParaRPr lang="en-US" sz="2000" noProof="0" dirty="0" smtClean="0">
              <a:latin typeface="Helvetica Neue"/>
              <a:cs typeface="Helvetica Neue"/>
            </a:endParaRPr>
          </a:p>
          <a:p>
            <a:pPr marL="342900" indent="-342900">
              <a:buFont typeface="Arial"/>
              <a:buChar char="•"/>
            </a:pPr>
            <a:r>
              <a:rPr lang="en-US" sz="2000" b="0" noProof="0" dirty="0" smtClean="0">
                <a:latin typeface="Helvetica Neue"/>
                <a:cs typeface="Helvetica Neue"/>
              </a:rPr>
              <a:t>The design and the functioning of the relationship between these 3 actors will, to a large extent, determine the performance of the service provision. </a:t>
            </a:r>
          </a:p>
          <a:p>
            <a:pPr marL="342900" indent="-342900">
              <a:buFont typeface="Arial"/>
              <a:buChar char="•"/>
            </a:pPr>
            <a:r>
              <a:rPr lang="en-US" sz="2000" b="0" noProof="0" dirty="0" smtClean="0">
                <a:latin typeface="Helvetica Neue"/>
                <a:cs typeface="Helvetica Neue"/>
              </a:rPr>
              <a:t>A challenging task will be then to </a:t>
            </a:r>
            <a:r>
              <a:rPr lang="en-US" sz="2000" noProof="0" dirty="0" smtClean="0">
                <a:latin typeface="Helvetica Neue"/>
                <a:cs typeface="Helvetica Neue"/>
              </a:rPr>
              <a:t>structure the relationships between these actors to promote performance, responsiveness to demand and accountability</a:t>
            </a:r>
            <a:r>
              <a:rPr lang="en-US" sz="2000" b="1" noProof="0" dirty="0" smtClean="0">
                <a:latin typeface="Helvetica Neue"/>
                <a:cs typeface="Helvetica Neue"/>
              </a:rPr>
              <a:t>. </a:t>
            </a:r>
            <a:endParaRPr lang="en-US" sz="2000" noProof="0" dirty="0" smtClean="0">
              <a:latin typeface="Helvetica Neue"/>
              <a:cs typeface="Helvetica Neue"/>
            </a:endParaRPr>
          </a:p>
          <a:p>
            <a:endParaRPr lang="en-US" sz="2000" noProof="0" dirty="0" smtClean="0">
              <a:latin typeface="Helvetica Neue"/>
              <a:cs typeface="Helvetica Neue"/>
            </a:endParaRPr>
          </a:p>
          <a:p>
            <a:endParaRPr lang="en-US" sz="2000" noProof="0" dirty="0">
              <a:latin typeface="Helvetica Neue"/>
              <a:cs typeface="Helvetica Neue"/>
            </a:endParaRPr>
          </a:p>
        </p:txBody>
      </p:sp>
    </p:spTree>
    <p:extLst>
      <p:ext uri="{BB962C8B-B14F-4D97-AF65-F5344CB8AC3E}">
        <p14:creationId xmlns:p14="http://schemas.microsoft.com/office/powerpoint/2010/main" val="3246570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175730090"/>
              </p:ext>
            </p:extLst>
          </p:nvPr>
        </p:nvGraphicFramePr>
        <p:xfrm>
          <a:off x="457200" y="17353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rot="18048246">
            <a:off x="1145910" y="3105668"/>
            <a:ext cx="2038652" cy="369332"/>
          </a:xfrm>
          <a:prstGeom prst="rect">
            <a:avLst/>
          </a:prstGeom>
        </p:spPr>
        <p:txBody>
          <a:bodyPr wrap="none">
            <a:spAutoFit/>
          </a:bodyPr>
          <a:lstStyle/>
          <a:p>
            <a:r>
              <a:rPr lang="en-US" smtClean="0"/>
              <a:t>Market relationship</a:t>
            </a:r>
            <a:endParaRPr lang="en-US"/>
          </a:p>
        </p:txBody>
      </p:sp>
      <p:sp>
        <p:nvSpPr>
          <p:cNvPr id="5" name="Rectangle 4"/>
          <p:cNvSpPr/>
          <p:nvPr/>
        </p:nvSpPr>
        <p:spPr>
          <a:xfrm>
            <a:off x="3822095" y="5802997"/>
            <a:ext cx="1814286" cy="646331"/>
          </a:xfrm>
          <a:prstGeom prst="rect">
            <a:avLst/>
          </a:prstGeom>
        </p:spPr>
        <p:txBody>
          <a:bodyPr wrap="square">
            <a:spAutoFit/>
          </a:bodyPr>
          <a:lstStyle/>
          <a:p>
            <a:pPr algn="ctr"/>
            <a:r>
              <a:rPr lang="en-US" smtClean="0"/>
              <a:t>Votes</a:t>
            </a:r>
          </a:p>
          <a:p>
            <a:pPr algn="ctr"/>
            <a:r>
              <a:rPr lang="en-US" smtClean="0"/>
              <a:t>Accountability</a:t>
            </a:r>
            <a:endParaRPr lang="en-US"/>
          </a:p>
        </p:txBody>
      </p:sp>
      <p:sp>
        <p:nvSpPr>
          <p:cNvPr id="6" name="Rectangle 5"/>
          <p:cNvSpPr/>
          <p:nvPr/>
        </p:nvSpPr>
        <p:spPr>
          <a:xfrm rot="3462498">
            <a:off x="6104673" y="2853473"/>
            <a:ext cx="1400594" cy="646331"/>
          </a:xfrm>
          <a:prstGeom prst="rect">
            <a:avLst/>
          </a:prstGeom>
        </p:spPr>
        <p:txBody>
          <a:bodyPr wrap="none">
            <a:spAutoFit/>
          </a:bodyPr>
          <a:lstStyle/>
          <a:p>
            <a:r>
              <a:rPr lang="en-US" smtClean="0"/>
              <a:t>Monitoring-</a:t>
            </a:r>
          </a:p>
          <a:p>
            <a:r>
              <a:rPr lang="en-US" smtClean="0"/>
              <a:t>Performance</a:t>
            </a:r>
            <a:endParaRPr lang="en-US"/>
          </a:p>
        </p:txBody>
      </p:sp>
      <p:sp>
        <p:nvSpPr>
          <p:cNvPr id="7" name="Ellipse 6"/>
          <p:cNvSpPr/>
          <p:nvPr/>
        </p:nvSpPr>
        <p:spPr>
          <a:xfrm>
            <a:off x="3543905" y="3011714"/>
            <a:ext cx="2092476" cy="1814286"/>
          </a:xfrm>
          <a:prstGeom prst="ellips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smtClean="0"/>
              <a:t>Contractual Governance</a:t>
            </a:r>
            <a:endParaRPr lang="en-US" b="1"/>
          </a:p>
        </p:txBody>
      </p:sp>
      <p:sp>
        <p:nvSpPr>
          <p:cNvPr id="8" name="Titre 1"/>
          <p:cNvSpPr>
            <a:spLocks noGrp="1"/>
          </p:cNvSpPr>
          <p:nvPr>
            <p:ph type="title"/>
          </p:nvPr>
        </p:nvSpPr>
        <p:spPr>
          <a:xfrm>
            <a:off x="84667" y="774508"/>
            <a:ext cx="8602133" cy="1143000"/>
          </a:xfrm>
        </p:spPr>
        <p:txBody>
          <a:bodyPr>
            <a:noAutofit/>
          </a:bodyPr>
          <a:lstStyle/>
          <a:p>
            <a:pPr algn="l"/>
            <a:r>
              <a:rPr lang="en-US" sz="2400" b="1" noProof="0" dirty="0" smtClean="0">
                <a:latin typeface="Helvetica Neue"/>
                <a:cs typeface="Helvetica Neue"/>
              </a:rPr>
              <a:t>Structuring Relationships Between Stakeholders</a:t>
            </a:r>
            <a:br>
              <a:rPr lang="en-US" sz="2400" b="1" noProof="0" dirty="0" smtClean="0">
                <a:latin typeface="Helvetica Neue"/>
                <a:cs typeface="Helvetica Neue"/>
              </a:rPr>
            </a:br>
            <a:r>
              <a:rPr lang="en-US" sz="2400" b="1" dirty="0">
                <a:solidFill>
                  <a:srgbClr val="3366FF"/>
                </a:solidFill>
                <a:latin typeface="Helvetica Neue"/>
                <a:cs typeface="Helvetica Neue"/>
              </a:rPr>
              <a:t>Service Delivery Triangle </a:t>
            </a:r>
            <a:r>
              <a:rPr lang="en-US" sz="2400" b="1" noProof="0" dirty="0" smtClean="0">
                <a:solidFill>
                  <a:srgbClr val="3366FF"/>
                </a:solidFill>
                <a:latin typeface="Helvetica Neue"/>
                <a:cs typeface="Helvetica Neue"/>
              </a:rPr>
              <a:t/>
            </a:r>
            <a:br>
              <a:rPr lang="en-US" sz="2400" b="1" noProof="0" dirty="0" smtClean="0">
                <a:solidFill>
                  <a:srgbClr val="3366FF"/>
                </a:solidFill>
                <a:latin typeface="Helvetica Neue"/>
                <a:cs typeface="Helvetica Neue"/>
              </a:rPr>
            </a:br>
            <a:r>
              <a:rPr lang="en-US" sz="2400" b="1" noProof="0" dirty="0" smtClean="0">
                <a:latin typeface="Helvetica Neue"/>
                <a:cs typeface="Helvetica Neue"/>
              </a:rPr>
              <a:t> </a:t>
            </a:r>
            <a:endParaRPr lang="en-US" sz="2400" noProof="0" dirty="0">
              <a:latin typeface="Helvetica Neue"/>
              <a:cs typeface="Helvetica Neue"/>
            </a:endParaRPr>
          </a:p>
        </p:txBody>
      </p:sp>
    </p:spTree>
    <p:extLst>
      <p:ext uri="{BB962C8B-B14F-4D97-AF65-F5344CB8AC3E}">
        <p14:creationId xmlns:p14="http://schemas.microsoft.com/office/powerpoint/2010/main" val="20406540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16397"/>
            <a:ext cx="8229600" cy="967619"/>
          </a:xfrm>
        </p:spPr>
        <p:txBody>
          <a:bodyPr>
            <a:normAutofit/>
          </a:bodyPr>
          <a:lstStyle/>
          <a:p>
            <a:pPr algn="l"/>
            <a:r>
              <a:rPr lang="en-US" sz="2400" b="1" noProof="0" dirty="0" smtClean="0">
                <a:latin typeface="Helvetica Neue"/>
                <a:cs typeface="Helvetica Neue"/>
              </a:rPr>
              <a:t>Service Provider - Users </a:t>
            </a:r>
            <a:r>
              <a:rPr lang="en-US" sz="2400" noProof="0" dirty="0" smtClean="0">
                <a:latin typeface="Helvetica Neue"/>
                <a:cs typeface="Helvetica Neue"/>
              </a:rPr>
              <a:t/>
            </a:r>
            <a:br>
              <a:rPr lang="en-US" sz="2400" noProof="0" dirty="0" smtClean="0">
                <a:latin typeface="Helvetica Neue"/>
                <a:cs typeface="Helvetica Neue"/>
              </a:rPr>
            </a:br>
            <a:r>
              <a:rPr lang="en-US" sz="2400" b="1" noProof="0" dirty="0" smtClean="0">
                <a:solidFill>
                  <a:srgbClr val="3366FF"/>
                </a:solidFill>
                <a:latin typeface="Helvetica Neue"/>
                <a:cs typeface="Helvetica Neue"/>
              </a:rPr>
              <a:t>On-site solutions </a:t>
            </a:r>
            <a:endParaRPr lang="en-US" sz="2400" b="1" noProof="0" dirty="0">
              <a:solidFill>
                <a:srgbClr val="3366FF"/>
              </a:solidFill>
              <a:latin typeface="Helvetica Neue"/>
              <a:cs typeface="Helvetica Neue"/>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00161455"/>
              </p:ext>
            </p:extLst>
          </p:nvPr>
        </p:nvGraphicFramePr>
        <p:xfrm>
          <a:off x="457200" y="1522447"/>
          <a:ext cx="8229600" cy="2419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contenu 2"/>
          <p:cNvSpPr txBox="1">
            <a:spLocks/>
          </p:cNvSpPr>
          <p:nvPr/>
        </p:nvSpPr>
        <p:spPr>
          <a:xfrm>
            <a:off x="457200" y="3831221"/>
            <a:ext cx="8229600" cy="263676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Municipalities and public utilities have shown a bad record of performance in stimulating and meeting demands for on-site sanitation services particularly in </a:t>
            </a:r>
            <a:r>
              <a:rPr lang="en-US" sz="1800" b="1" dirty="0" smtClean="0"/>
              <a:t>informal settlements</a:t>
            </a:r>
            <a:r>
              <a:rPr lang="en-US" sz="1800" dirty="0" smtClean="0"/>
              <a:t>. </a:t>
            </a:r>
          </a:p>
          <a:p>
            <a:r>
              <a:rPr lang="en-US" sz="1800" dirty="0" smtClean="0"/>
              <a:t>Service providers &amp; small scale operators (latrine emptier, masons) : </a:t>
            </a:r>
            <a:r>
              <a:rPr lang="en-US" sz="1800" b="1" dirty="0" smtClean="0"/>
              <a:t>strong accountability to the users since a market relationship exist between both parties </a:t>
            </a:r>
            <a:r>
              <a:rPr lang="en-US" sz="1800" dirty="0" smtClean="0"/>
              <a:t>(a transaction for the service) &amp; competition</a:t>
            </a:r>
          </a:p>
          <a:p>
            <a:r>
              <a:rPr lang="en-US" sz="1800" dirty="0" smtClean="0"/>
              <a:t>A </a:t>
            </a:r>
            <a:r>
              <a:rPr lang="en-US" sz="1800" b="1" dirty="0" smtClean="0"/>
              <a:t>franchising approach </a:t>
            </a:r>
            <a:r>
              <a:rPr lang="en-US" sz="1800" dirty="0" smtClean="0"/>
              <a:t>could also be adopted by local governments or utilities with civil and private organizations that involve in turn other smaller ones. </a:t>
            </a:r>
          </a:p>
        </p:txBody>
      </p:sp>
      <p:sp>
        <p:nvSpPr>
          <p:cNvPr id="3" name="Rectangle 2"/>
          <p:cNvSpPr/>
          <p:nvPr/>
        </p:nvSpPr>
        <p:spPr>
          <a:xfrm>
            <a:off x="5655568" y="1383947"/>
            <a:ext cx="3031232" cy="276999"/>
          </a:xfrm>
          <a:prstGeom prst="rect">
            <a:avLst/>
          </a:prstGeom>
        </p:spPr>
        <p:txBody>
          <a:bodyPr wrap="square">
            <a:spAutoFit/>
          </a:bodyPr>
          <a:lstStyle/>
          <a:p>
            <a:pPr algn="r"/>
            <a:r>
              <a:rPr lang="en-GB" b="1" baseline="30000" smtClean="0"/>
              <a:t>delivery options</a:t>
            </a:r>
            <a:endParaRPr lang="en-GB" b="1"/>
          </a:p>
        </p:txBody>
      </p:sp>
    </p:spTree>
    <p:extLst>
      <p:ext uri="{BB962C8B-B14F-4D97-AF65-F5344CB8AC3E}">
        <p14:creationId xmlns:p14="http://schemas.microsoft.com/office/powerpoint/2010/main" val="14558503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01528"/>
            <a:ext cx="8229600" cy="1143000"/>
          </a:xfrm>
        </p:spPr>
        <p:txBody>
          <a:bodyPr>
            <a:normAutofit/>
          </a:bodyPr>
          <a:lstStyle/>
          <a:p>
            <a:pPr algn="l"/>
            <a:r>
              <a:rPr lang="en-US" sz="2400" b="1" noProof="0" dirty="0" smtClean="0">
                <a:latin typeface="Helvetica Neue"/>
                <a:cs typeface="Helvetica Neue"/>
              </a:rPr>
              <a:t>Service Provider - Users </a:t>
            </a:r>
            <a:br>
              <a:rPr lang="en-US" sz="2400" b="1" noProof="0" dirty="0" smtClean="0">
                <a:latin typeface="Helvetica Neue"/>
                <a:cs typeface="Helvetica Neue"/>
              </a:rPr>
            </a:br>
            <a:r>
              <a:rPr lang="en-US" sz="2400" b="1" i="1" dirty="0" smtClean="0">
                <a:solidFill>
                  <a:srgbClr val="3366FF"/>
                </a:solidFill>
                <a:latin typeface="Helvetica Neue"/>
                <a:cs typeface="Helvetica Neue"/>
              </a:rPr>
              <a:t>Network </a:t>
            </a:r>
            <a:r>
              <a:rPr lang="en-US" sz="2400" b="1" i="1" dirty="0">
                <a:solidFill>
                  <a:srgbClr val="3366FF"/>
                </a:solidFill>
                <a:latin typeface="Helvetica Neue"/>
                <a:cs typeface="Helvetica Neue"/>
              </a:rPr>
              <a:t>based solutions </a:t>
            </a:r>
            <a:endParaRPr lang="en-US" sz="2400" noProof="0" dirty="0">
              <a:solidFill>
                <a:srgbClr val="3366FF"/>
              </a:solidFill>
              <a:latin typeface="Helvetica Neue"/>
              <a:cs typeface="Helvetica Neue"/>
            </a:endParaRPr>
          </a:p>
        </p:txBody>
      </p:sp>
      <p:sp>
        <p:nvSpPr>
          <p:cNvPr id="3" name="Espace réservé du contenu 2"/>
          <p:cNvSpPr>
            <a:spLocks noGrp="1"/>
          </p:cNvSpPr>
          <p:nvPr>
            <p:ph idx="1"/>
          </p:nvPr>
        </p:nvSpPr>
        <p:spPr>
          <a:xfrm>
            <a:off x="457199" y="1852975"/>
            <a:ext cx="8469697" cy="4800077"/>
          </a:xfrm>
        </p:spPr>
        <p:txBody>
          <a:bodyPr>
            <a:noAutofit/>
          </a:bodyPr>
          <a:lstStyle/>
          <a:p>
            <a:pPr marL="342900" indent="-342900">
              <a:spcBef>
                <a:spcPts val="600"/>
              </a:spcBef>
              <a:buFont typeface="Arial"/>
              <a:buChar char="•"/>
            </a:pPr>
            <a:r>
              <a:rPr lang="en-US" sz="2000" b="0" dirty="0"/>
              <a:t>Natural </a:t>
            </a:r>
            <a:r>
              <a:rPr lang="en-US" sz="2000" dirty="0"/>
              <a:t>monopolistic </a:t>
            </a:r>
            <a:r>
              <a:rPr lang="en-US" sz="2000" b="0" dirty="0"/>
              <a:t>position and there is no scope for </a:t>
            </a:r>
            <a:r>
              <a:rPr lang="en-US" sz="2000" b="0" dirty="0" smtClean="0"/>
              <a:t>competition</a:t>
            </a:r>
            <a:r>
              <a:rPr lang="en-US" sz="2000" b="0" noProof="0" dirty="0" smtClean="0"/>
              <a:t>. </a:t>
            </a:r>
          </a:p>
          <a:p>
            <a:pPr marL="342900" indent="-342900">
              <a:spcBef>
                <a:spcPts val="600"/>
              </a:spcBef>
              <a:buFont typeface="Arial"/>
              <a:buChar char="•"/>
            </a:pPr>
            <a:r>
              <a:rPr lang="en-US" sz="2000" b="0" noProof="0" dirty="0" smtClean="0"/>
              <a:t>The service provider may be a public entity (local government, public utility, </a:t>
            </a:r>
            <a:r>
              <a:rPr lang="en-US" sz="2000" b="0" noProof="0" dirty="0" err="1" smtClean="0"/>
              <a:t>etc</a:t>
            </a:r>
            <a:r>
              <a:rPr lang="en-US" sz="2000" b="0" dirty="0" smtClean="0"/>
              <a:t>):  Generally </a:t>
            </a:r>
            <a:r>
              <a:rPr lang="en-US" sz="2000" dirty="0"/>
              <a:t>no incentive to be accountable </a:t>
            </a:r>
            <a:r>
              <a:rPr lang="en-US" sz="2000" b="0" dirty="0"/>
              <a:t>to users</a:t>
            </a:r>
            <a:endParaRPr lang="en-US" sz="2000" b="0" noProof="0" dirty="0" smtClean="0"/>
          </a:p>
          <a:p>
            <a:pPr marL="342900" indent="-342900">
              <a:spcBef>
                <a:spcPts val="600"/>
              </a:spcBef>
              <a:buFont typeface="Arial"/>
              <a:buChar char="•"/>
            </a:pPr>
            <a:r>
              <a:rPr lang="en-US" sz="2000" b="0" noProof="0" dirty="0" smtClean="0"/>
              <a:t>private operator under a </a:t>
            </a:r>
            <a:r>
              <a:rPr lang="en-US" sz="2000" noProof="0" dirty="0" smtClean="0"/>
              <a:t>PSP arrangement</a:t>
            </a:r>
            <a:r>
              <a:rPr lang="en-US" sz="2000" b="0" noProof="0" dirty="0" smtClean="0"/>
              <a:t>. : involving the private sector in service provision will improve the accountability. </a:t>
            </a:r>
          </a:p>
          <a:p>
            <a:pPr marL="719138" lvl="1" indent="-366713"/>
            <a:r>
              <a:rPr lang="en-US" sz="1800" noProof="0" dirty="0" smtClean="0"/>
              <a:t>Service quality is governed by an </a:t>
            </a:r>
            <a:r>
              <a:rPr lang="en-US" sz="1800" b="1" noProof="0" dirty="0" smtClean="0"/>
              <a:t>explicit contract </a:t>
            </a:r>
            <a:r>
              <a:rPr lang="en-US" sz="1800" noProof="0" dirty="0" smtClean="0"/>
              <a:t>including positive and negative incentives for performance and</a:t>
            </a:r>
          </a:p>
          <a:p>
            <a:pPr marL="719138" lvl="1" indent="-366713"/>
            <a:r>
              <a:rPr lang="en-US" sz="1800" b="1" noProof="0" dirty="0" smtClean="0"/>
              <a:t>Monitoring </a:t>
            </a:r>
            <a:r>
              <a:rPr lang="en-US" sz="1800" noProof="0" dirty="0" smtClean="0"/>
              <a:t>: measurable criteria, for instance response time to complaints. </a:t>
            </a:r>
          </a:p>
          <a:p>
            <a:pPr marL="719138" lvl="1" indent="-366713"/>
            <a:r>
              <a:rPr lang="en-US" sz="1800" noProof="0" dirty="0" smtClean="0"/>
              <a:t>This supposes however that the </a:t>
            </a:r>
            <a:r>
              <a:rPr lang="en-US" sz="1800" b="1" noProof="0" dirty="0" smtClean="0"/>
              <a:t>public partner has the capacity to manage the contract efficiently. </a:t>
            </a:r>
          </a:p>
        </p:txBody>
      </p:sp>
    </p:spTree>
    <p:extLst>
      <p:ext uri="{BB962C8B-B14F-4D97-AF65-F5344CB8AC3E}">
        <p14:creationId xmlns:p14="http://schemas.microsoft.com/office/powerpoint/2010/main" val="30392569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395</TotalTime>
  <Words>2668</Words>
  <Application>Microsoft Macintosh PowerPoint</Application>
  <PresentationFormat>Présentation à l'écran (4:3)</PresentationFormat>
  <Paragraphs>239</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Office-Design</vt:lpstr>
      <vt:lpstr>«Water Sector Reform in Kenya »</vt:lpstr>
      <vt:lpstr>Institutional and organizational aspects </vt:lpstr>
      <vt:lpstr>Présentation PowerPoint</vt:lpstr>
      <vt:lpstr>Présentation PowerPoint</vt:lpstr>
      <vt:lpstr>Présentation PowerPoint</vt:lpstr>
      <vt:lpstr>Présentation PowerPoint</vt:lpstr>
      <vt:lpstr>Structuring Relationships Between Stakeholders Service Delivery Triangle   </vt:lpstr>
      <vt:lpstr>Service Provider - Users  On-site solutions </vt:lpstr>
      <vt:lpstr>Service Provider - Users  Network based solutions </vt:lpstr>
      <vt:lpstr>Government - Service Provider  On-site solutions </vt:lpstr>
      <vt:lpstr>Government - Service Provider  Network based solutions </vt:lpstr>
      <vt:lpstr>Government - Users </vt:lpstr>
      <vt:lpstr>Donors and development agencies </vt:lpstr>
      <vt:lpstr>Civil society actors </vt:lpstr>
      <vt:lpstr>«Water Sector Reform in Kenya »</vt:lpstr>
      <vt:lpstr>Présentation PowerPoint</vt:lpstr>
      <vt:lpstr>Service Provider Options </vt:lpstr>
      <vt:lpstr>Municipal Department </vt:lpstr>
      <vt:lpstr>Public Utility </vt:lpstr>
      <vt:lpstr>Informal Service Providers </vt:lpstr>
      <vt:lpstr>Difficulties and structure </vt:lpstr>
      <vt:lpstr>Difficulties and structure </vt:lpstr>
      <vt:lpstr>Integrated Solutions Between Sanitation  and Water Providers </vt:lpstr>
      <vt:lpstr>Options in Different Urban Settings </vt:lpstr>
      <vt:lpstr>Options in Different Urban Settings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 Hartung</dc:creator>
  <cp:lastModifiedBy>Mostafa</cp:lastModifiedBy>
  <cp:revision>37</cp:revision>
  <dcterms:created xsi:type="dcterms:W3CDTF">2015-08-01T14:04:52Z</dcterms:created>
  <dcterms:modified xsi:type="dcterms:W3CDTF">2015-08-27T13:38:50Z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257711</vt:lpwstr>
  </property>
  <property fmtid="{D5CDD505-2E9C-101B-9397-08002B2CF9AE}" name="NXPowerLiteSettings" pid="3">
    <vt:lpwstr>C4000400038000</vt:lpwstr>
  </property>
  <property fmtid="{D5CDD505-2E9C-101B-9397-08002B2CF9AE}" name="NXPowerLiteVersion" pid="4">
    <vt:lpwstr>D7.1.10</vt:lpwstr>
  </property>
</Properties>
</file>